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74" r:id="rId2"/>
    <p:sldId id="273" r:id="rId3"/>
    <p:sldId id="278" r:id="rId4"/>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55424BE-2F85-4AE5-B6C4-966E1F1BC79C}">
          <p14:sldIdLst>
            <p14:sldId id="274"/>
            <p14:sldId id="273"/>
            <p14:sldId id="27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D37F65-DAFA-9EAD-C0E1-29CA227DC494}" name="Tori Lord" initials="TL" userId="S::vlord@govstrive.com::fad321a7-5e61-4619-9b59-d41725ed109d" providerId="AD"/>
  <p188:author id="{C77E54E5-D933-527D-92E1-3B4734DCF929}" name="Bradley Richmond" initials="BR" userId="S::brichmond@govstrive.com::74fb2ea2-c3e8-4acb-b1e4-4990cf26ae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h Tuttle" initials="JT" lastIdx="21" clrIdx="0">
    <p:extLst>
      <p:ext uri="{19B8F6BF-5375-455C-9EA6-DF929625EA0E}">
        <p15:presenceInfo xmlns:p15="http://schemas.microsoft.com/office/powerpoint/2012/main" userId="S::jtuttle@govstrive.com::bb33ffcf-1b72-4d39-9474-294b0ca649d7" providerId="AD"/>
      </p:ext>
    </p:extLst>
  </p:cmAuthor>
  <p:cmAuthor id="2" name="Amber Kalb" initials="AK" lastIdx="6" clrIdx="1">
    <p:extLst>
      <p:ext uri="{19B8F6BF-5375-455C-9EA6-DF929625EA0E}">
        <p15:presenceInfo xmlns:p15="http://schemas.microsoft.com/office/powerpoint/2012/main" userId="Amber Kal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669A66"/>
    <a:srgbClr val="C22328"/>
    <a:srgbClr val="000000"/>
    <a:srgbClr val="F0B917"/>
    <a:srgbClr val="8E1D2C"/>
    <a:srgbClr val="467292"/>
    <a:srgbClr val="9DAFC0"/>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9128E7-CDC6-405E-ABD6-B31E86B37658}" v="675" dt="2023-07-19T13:51:12.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82" autoAdjust="0"/>
    <p:restoredTop sz="96357" autoAdjust="0"/>
  </p:normalViewPr>
  <p:slideViewPr>
    <p:cSldViewPr snapToGrid="0">
      <p:cViewPr>
        <p:scale>
          <a:sx n="100" d="100"/>
          <a:sy n="100" d="100"/>
        </p:scale>
        <p:origin x="1050"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54C115-D500-4425-B62D-5D55339AA7EE}" type="datetimeFigureOut">
              <a:rPr lang="en-US" smtClean="0"/>
              <a:t>7/19/2023</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D738A-ABA6-4024-91A8-518393C87985}" type="slidenum">
              <a:rPr lang="en-US" smtClean="0"/>
              <a:t>‹#›</a:t>
            </a:fld>
            <a:endParaRPr lang="en-US" dirty="0"/>
          </a:p>
        </p:txBody>
      </p:sp>
    </p:spTree>
    <p:extLst>
      <p:ext uri="{BB962C8B-B14F-4D97-AF65-F5344CB8AC3E}">
        <p14:creationId xmlns:p14="http://schemas.microsoft.com/office/powerpoint/2010/main" val="3726749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8C8C1B-DC9F-4D48-8F9D-A35510F4F942}" type="slidenum">
              <a:rPr lang="en-US" smtClean="0"/>
              <a:t>1</a:t>
            </a:fld>
            <a:endParaRPr lang="en-US"/>
          </a:p>
        </p:txBody>
      </p:sp>
    </p:spTree>
    <p:extLst>
      <p:ext uri="{BB962C8B-B14F-4D97-AF65-F5344CB8AC3E}">
        <p14:creationId xmlns:p14="http://schemas.microsoft.com/office/powerpoint/2010/main" val="761492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8C8C1B-DC9F-4D48-8F9D-A35510F4F942}" type="slidenum">
              <a:rPr lang="en-US" smtClean="0"/>
              <a:t>2</a:t>
            </a:fld>
            <a:endParaRPr lang="en-US"/>
          </a:p>
        </p:txBody>
      </p:sp>
    </p:spTree>
    <p:extLst>
      <p:ext uri="{BB962C8B-B14F-4D97-AF65-F5344CB8AC3E}">
        <p14:creationId xmlns:p14="http://schemas.microsoft.com/office/powerpoint/2010/main" val="882619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28C8C1B-DC9F-4D48-8F9D-A35510F4F942}" type="slidenum">
              <a:rPr lang="en-US" smtClean="0"/>
              <a:t>3</a:t>
            </a:fld>
            <a:endParaRPr lang="en-US"/>
          </a:p>
        </p:txBody>
      </p:sp>
    </p:spTree>
    <p:extLst>
      <p:ext uri="{BB962C8B-B14F-4D97-AF65-F5344CB8AC3E}">
        <p14:creationId xmlns:p14="http://schemas.microsoft.com/office/powerpoint/2010/main" val="1110187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3150388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183922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316593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3784276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1249970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265971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4073605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1391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4266699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1938335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5F6A105C-E067-4D61-806D-3F22E3AB2A90}" type="datetimeFigureOut">
              <a:rPr lang="en-US" smtClean="0"/>
              <a:t>7/19/2023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E9C9DA2-06DF-4927-BF4B-0076AEB33BB2}" type="slidenum">
              <a:rPr lang="en-US" smtClean="0"/>
              <a:t>‹#›</a:t>
            </a:fld>
            <a:endParaRPr lang="en-US" dirty="0"/>
          </a:p>
        </p:txBody>
      </p:sp>
    </p:spTree>
    <p:extLst>
      <p:ext uri="{BB962C8B-B14F-4D97-AF65-F5344CB8AC3E}">
        <p14:creationId xmlns:p14="http://schemas.microsoft.com/office/powerpoint/2010/main" val="1615726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F6A105C-E067-4D61-806D-3F22E3AB2A90}" type="datetimeFigureOut">
              <a:rPr lang="en-US" smtClean="0"/>
              <a:t>7/19/2023</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E9C9DA2-06DF-4927-BF4B-0076AEB33BB2}" type="slidenum">
              <a:rPr lang="en-US" smtClean="0"/>
              <a:t>‹#›</a:t>
            </a:fld>
            <a:endParaRPr lang="en-US" dirty="0"/>
          </a:p>
        </p:txBody>
      </p:sp>
    </p:spTree>
    <p:extLst>
      <p:ext uri="{BB962C8B-B14F-4D97-AF65-F5344CB8AC3E}">
        <p14:creationId xmlns:p14="http://schemas.microsoft.com/office/powerpoint/2010/main" val="2202509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1.pn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png"/><Relationship Id="rId7" Type="http://schemas.openxmlformats.org/officeDocument/2006/relationships/image" Target="../media/image20.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CF17BAD7-6A8A-4227-8307-57B4814B2664}"/>
              </a:ext>
            </a:extLst>
          </p:cNvPr>
          <p:cNvSpPr>
            <a:spLocks noChangeArrowheads="1"/>
          </p:cNvSpPr>
          <p:nvPr/>
        </p:nvSpPr>
        <p:spPr bwMode="auto">
          <a:xfrm>
            <a:off x="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0" name="Rectangle 49">
            <a:extLst>
              <a:ext uri="{FF2B5EF4-FFF2-40B4-BE49-F238E27FC236}">
                <a16:creationId xmlns:a16="http://schemas.microsoft.com/office/drawing/2014/main" id="{11328A9C-24CC-4074-AFEE-9D9E6151B460}"/>
              </a:ext>
            </a:extLst>
          </p:cNvPr>
          <p:cNvSpPr/>
          <p:nvPr/>
        </p:nvSpPr>
        <p:spPr>
          <a:xfrm>
            <a:off x="82014" y="-3779"/>
            <a:ext cx="7676317" cy="1762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23">
            <a:extLst>
              <a:ext uri="{FF2B5EF4-FFF2-40B4-BE49-F238E27FC236}">
                <a16:creationId xmlns:a16="http://schemas.microsoft.com/office/drawing/2014/main" id="{8DF2482F-EDE0-4B9D-A1D6-11E216E283C4}"/>
              </a:ext>
            </a:extLst>
          </p:cNvPr>
          <p:cNvSpPr>
            <a:spLocks noChangeArrowheads="1"/>
          </p:cNvSpPr>
          <p:nvPr/>
        </p:nvSpPr>
        <p:spPr bwMode="auto">
          <a:xfrm>
            <a:off x="0" y="4572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9" name="Straight Connector 58">
            <a:extLst>
              <a:ext uri="{FF2B5EF4-FFF2-40B4-BE49-F238E27FC236}">
                <a16:creationId xmlns:a16="http://schemas.microsoft.com/office/drawing/2014/main" id="{9F44199B-235E-4C51-A9B9-FDD379E7A328}"/>
              </a:ext>
            </a:extLst>
          </p:cNvPr>
          <p:cNvCxnSpPr>
            <a:cxnSpLocks/>
          </p:cNvCxnSpPr>
          <p:nvPr/>
        </p:nvCxnSpPr>
        <p:spPr>
          <a:xfrm>
            <a:off x="2398834" y="202588"/>
            <a:ext cx="0" cy="1010472"/>
          </a:xfrm>
          <a:prstGeom prst="line">
            <a:avLst/>
          </a:prstGeom>
          <a:ln w="19050">
            <a:solidFill>
              <a:srgbClr val="F0B917"/>
            </a:solidFill>
          </a:ln>
        </p:spPr>
        <p:style>
          <a:lnRef idx="2">
            <a:schemeClr val="accent3"/>
          </a:lnRef>
          <a:fillRef idx="0">
            <a:schemeClr val="accent3"/>
          </a:fillRef>
          <a:effectRef idx="1">
            <a:schemeClr val="accent3"/>
          </a:effectRef>
          <a:fontRef idx="minor">
            <a:schemeClr val="tx1"/>
          </a:fontRef>
        </p:style>
      </p:cxnSp>
      <p:cxnSp>
        <p:nvCxnSpPr>
          <p:cNvPr id="62" name="Straight Connector 61">
            <a:extLst>
              <a:ext uri="{FF2B5EF4-FFF2-40B4-BE49-F238E27FC236}">
                <a16:creationId xmlns:a16="http://schemas.microsoft.com/office/drawing/2014/main" id="{CDA0F12E-9FA1-45E0-9417-F75CDCA234FF}"/>
              </a:ext>
            </a:extLst>
          </p:cNvPr>
          <p:cNvCxnSpPr>
            <a:cxnSpLocks/>
          </p:cNvCxnSpPr>
          <p:nvPr/>
        </p:nvCxnSpPr>
        <p:spPr>
          <a:xfrm>
            <a:off x="227237" y="1313248"/>
            <a:ext cx="7373552" cy="0"/>
          </a:xfrm>
          <a:prstGeom prst="line">
            <a:avLst/>
          </a:prstGeom>
          <a:ln w="19050">
            <a:solidFill>
              <a:srgbClr val="467292"/>
            </a:solidFill>
          </a:ln>
        </p:spPr>
        <p:style>
          <a:lnRef idx="2">
            <a:schemeClr val="accent3"/>
          </a:lnRef>
          <a:fillRef idx="0">
            <a:schemeClr val="accent3"/>
          </a:fillRef>
          <a:effectRef idx="1">
            <a:schemeClr val="accent3"/>
          </a:effectRef>
          <a:fontRef idx="minor">
            <a:schemeClr val="tx1"/>
          </a:fontRef>
        </p:style>
      </p:cxnSp>
      <p:sp>
        <p:nvSpPr>
          <p:cNvPr id="64" name="Rectangle 63">
            <a:extLst>
              <a:ext uri="{FF2B5EF4-FFF2-40B4-BE49-F238E27FC236}">
                <a16:creationId xmlns:a16="http://schemas.microsoft.com/office/drawing/2014/main" id="{E94CACCF-D307-4973-AAF5-4364B9A3D3C6}"/>
              </a:ext>
            </a:extLst>
          </p:cNvPr>
          <p:cNvSpPr/>
          <p:nvPr/>
        </p:nvSpPr>
        <p:spPr>
          <a:xfrm>
            <a:off x="322512" y="9805720"/>
            <a:ext cx="7254240" cy="175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Rectangle 64">
            <a:extLst>
              <a:ext uri="{FF2B5EF4-FFF2-40B4-BE49-F238E27FC236}">
                <a16:creationId xmlns:a16="http://schemas.microsoft.com/office/drawing/2014/main" id="{74994934-226B-40A1-ACA2-D8E4211273BA}"/>
              </a:ext>
            </a:extLst>
          </p:cNvPr>
          <p:cNvSpPr/>
          <p:nvPr/>
        </p:nvSpPr>
        <p:spPr>
          <a:xfrm>
            <a:off x="73079" y="9643966"/>
            <a:ext cx="7699321" cy="412192"/>
          </a:xfrm>
          <a:prstGeom prst="rect">
            <a:avLst/>
          </a:prstGeom>
          <a:solidFill>
            <a:srgbClr val="467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govstrive.com    |    fedchart.com    |    (478) 304-3080 </a:t>
            </a:r>
          </a:p>
        </p:txBody>
      </p:sp>
      <p:pic>
        <p:nvPicPr>
          <p:cNvPr id="66" name="Picture 65">
            <a:extLst>
              <a:ext uri="{FF2B5EF4-FFF2-40B4-BE49-F238E27FC236}">
                <a16:creationId xmlns:a16="http://schemas.microsoft.com/office/drawing/2014/main" id="{81B0938A-D057-49C6-8F5E-EED02DDC3824}"/>
              </a:ext>
            </a:extLst>
          </p:cNvPr>
          <p:cNvPicPr>
            <a:picLocks noChangeAspect="1"/>
          </p:cNvPicPr>
          <p:nvPr/>
        </p:nvPicPr>
        <p:blipFill rotWithShape="1">
          <a:blip r:embed="rId3">
            <a:extLst>
              <a:ext uri="{28A0092B-C50C-407E-A947-70E740481C1C}">
                <a14:useLocalDpi xmlns:a14="http://schemas.microsoft.com/office/drawing/2010/main" val="0"/>
              </a:ext>
            </a:extLst>
          </a:blip>
          <a:srcRect l="21223" r="20842"/>
          <a:stretch/>
        </p:blipFill>
        <p:spPr>
          <a:xfrm>
            <a:off x="6663179" y="8995015"/>
            <a:ext cx="1065830" cy="629961"/>
          </a:xfrm>
          <a:prstGeom prst="rect">
            <a:avLst/>
          </a:prstGeom>
        </p:spPr>
      </p:pic>
      <p:sp>
        <p:nvSpPr>
          <p:cNvPr id="13" name="Rectangle 12">
            <a:extLst>
              <a:ext uri="{FF2B5EF4-FFF2-40B4-BE49-F238E27FC236}">
                <a16:creationId xmlns:a16="http://schemas.microsoft.com/office/drawing/2014/main" id="{1FBE1E13-B682-4EF0-957A-46363A01C91A}"/>
              </a:ext>
            </a:extLst>
          </p:cNvPr>
          <p:cNvSpPr/>
          <p:nvPr/>
        </p:nvSpPr>
        <p:spPr>
          <a:xfrm>
            <a:off x="-12213" y="0"/>
            <a:ext cx="113504" cy="10056158"/>
          </a:xfrm>
          <a:prstGeom prst="rect">
            <a:avLst/>
          </a:prstGeom>
          <a:solidFill>
            <a:srgbClr val="F0B9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35B37057-7B37-4BE5-B8A1-F792C753FFB0}"/>
              </a:ext>
            </a:extLst>
          </p:cNvPr>
          <p:cNvSpPr txBox="1"/>
          <p:nvPr/>
        </p:nvSpPr>
        <p:spPr>
          <a:xfrm>
            <a:off x="2702030" y="160881"/>
            <a:ext cx="4980772" cy="1138773"/>
          </a:xfrm>
          <a:prstGeom prst="rect">
            <a:avLst/>
          </a:prstGeom>
          <a:noFill/>
        </p:spPr>
        <p:txBody>
          <a:bodyPr wrap="square" rtlCol="0">
            <a:spAutoFit/>
          </a:bodyPr>
          <a:lstStyle/>
          <a:p>
            <a:r>
              <a:rPr lang="en-US" sz="1800" b="1">
                <a:solidFill>
                  <a:srgbClr val="002060"/>
                </a:solidFill>
                <a:effectLst/>
                <a:latin typeface="Gill Sans MT" panose="020B0502020104020203" pitchFamily="34" charset="0"/>
                <a:ea typeface="Calibri" panose="020F0502020204030204" pitchFamily="34" charset="0"/>
                <a:cs typeface="Arial" panose="020B0604020202020204" pitchFamily="34" charset="0"/>
              </a:rPr>
              <a:t>Improving Organizational Health and Performance</a:t>
            </a:r>
          </a:p>
          <a:p>
            <a:r>
              <a:rPr lang="en-US" sz="1600" i="1">
                <a:solidFill>
                  <a:srgbClr val="002060"/>
                </a:solidFill>
              </a:rPr>
              <a:t>How GovStrive's capabilities and applications can help agencies meet objectives in OMB M-23-15</a:t>
            </a:r>
          </a:p>
        </p:txBody>
      </p:sp>
      <p:sp>
        <p:nvSpPr>
          <p:cNvPr id="4" name="TextBox 3">
            <a:extLst>
              <a:ext uri="{FF2B5EF4-FFF2-40B4-BE49-F238E27FC236}">
                <a16:creationId xmlns:a16="http://schemas.microsoft.com/office/drawing/2014/main" id="{38B2A688-87BF-E3D5-4425-28766DF8ACDD}"/>
              </a:ext>
            </a:extLst>
          </p:cNvPr>
          <p:cNvSpPr txBox="1"/>
          <p:nvPr/>
        </p:nvSpPr>
        <p:spPr>
          <a:xfrm>
            <a:off x="342898" y="1419364"/>
            <a:ext cx="7230077" cy="1384995"/>
          </a:xfrm>
          <a:prstGeom prst="rect">
            <a:avLst/>
          </a:prstGeom>
          <a:noFill/>
        </p:spPr>
        <p:txBody>
          <a:bodyPr wrap="square" rtlCol="0">
            <a:spAutoFit/>
          </a:bodyPr>
          <a:lstStyle/>
          <a:p>
            <a:pPr algn="just"/>
            <a:r>
              <a:rPr lang="en-US" sz="1200">
                <a:latin typeface="Gill Sans MT" panose="020B0502020104020203" pitchFamily="34" charset="0"/>
              </a:rPr>
              <a:t>GovStrive understands HR leaders are interested in measuring, monitoring, and making improvements to agency organizational health and performance in response to OMB Directive M-23-15. Through our subject matter expertise and suite of human capital management solutions, GovStrive is positioned to assist agency leaders in analyzing key metrics on retention and recruitment, employee perceptions of their work environments and work units, and how day-to-day work aligns to agency strategic vision, mission, goals. Leveraging these data-driven insights will be crucial as agencies seek to develop organizational health and performance indicators that will shape their future work environments.</a:t>
            </a:r>
          </a:p>
        </p:txBody>
      </p:sp>
      <p:sp>
        <p:nvSpPr>
          <p:cNvPr id="5" name="TextBox 4">
            <a:extLst>
              <a:ext uri="{FF2B5EF4-FFF2-40B4-BE49-F238E27FC236}">
                <a16:creationId xmlns:a16="http://schemas.microsoft.com/office/drawing/2014/main" id="{3BC51C54-D0FC-6B25-E652-E8F70325B4EC}"/>
              </a:ext>
            </a:extLst>
          </p:cNvPr>
          <p:cNvSpPr txBox="1"/>
          <p:nvPr/>
        </p:nvSpPr>
        <p:spPr>
          <a:xfrm>
            <a:off x="306452" y="2826935"/>
            <a:ext cx="7365968" cy="281231"/>
          </a:xfrm>
          <a:prstGeom prst="rect">
            <a:avLst/>
          </a:prstGeom>
          <a:noFill/>
        </p:spPr>
        <p:txBody>
          <a:bodyPr wrap="square" rtlCol="0">
            <a:spAutoFit/>
          </a:bodyPr>
          <a:lstStyle/>
          <a:p>
            <a:pPr marL="0" marR="0" algn="ctr">
              <a:lnSpc>
                <a:spcPct val="107000"/>
              </a:lnSpc>
              <a:spcBef>
                <a:spcPts val="0"/>
              </a:spcBef>
              <a:spcAft>
                <a:spcPts val="800"/>
              </a:spcAft>
            </a:pPr>
            <a:r>
              <a:rPr lang="en-US" sz="1200" i="1" kern="100">
                <a:solidFill>
                  <a:srgbClr val="0070C0"/>
                </a:solidFill>
                <a:latin typeface="Calibri" panose="020F0502020204030204" pitchFamily="34" charset="0"/>
                <a:ea typeface="Calibri" panose="020F0502020204030204" pitchFamily="34" charset="0"/>
                <a:cs typeface="Times New Roman" panose="02020603050405020304" pitchFamily="18" charset="0"/>
              </a:rPr>
              <a:t>GovStrive</a:t>
            </a:r>
            <a:r>
              <a:rPr lang="en-US" sz="1200" i="1" kern="10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provides HR leaders with insights and solutions needed to achieve agency mission and strategic alignment.</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416BF73-F411-657D-2B89-3F30A156FB4A}"/>
              </a:ext>
            </a:extLst>
          </p:cNvPr>
          <p:cNvSpPr txBox="1"/>
          <p:nvPr/>
        </p:nvSpPr>
        <p:spPr>
          <a:xfrm>
            <a:off x="316834" y="3335917"/>
            <a:ext cx="7259918" cy="1371081"/>
          </a:xfrm>
          <a:prstGeom prst="rect">
            <a:avLst/>
          </a:prstGeom>
          <a:noFill/>
        </p:spPr>
        <p:txBody>
          <a:bodyPr wrap="square" rtlCol="0">
            <a:spAutoFit/>
          </a:bodyPr>
          <a:lstStyle/>
          <a:p>
            <a:pPr marL="0" marR="0">
              <a:lnSpc>
                <a:spcPct val="107000"/>
              </a:lnSpc>
              <a:spcBef>
                <a:spcPts val="0"/>
              </a:spcBef>
              <a:spcAft>
                <a:spcPts val="800"/>
              </a:spcAft>
            </a:pPr>
            <a:r>
              <a:rPr lang="en-US" sz="1200" kern="100" dirty="0">
                <a:effectLst/>
                <a:latin typeface="Gill Sans MT" panose="020B0502020104020203" pitchFamily="34" charset="0"/>
                <a:ea typeface="Calibri" panose="020F0502020204030204" pitchFamily="34" charset="0"/>
                <a:cs typeface="Arial" panose="020B0604020202020204" pitchFamily="34" charset="0"/>
              </a:rPr>
              <a:t>Our</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kern="100" dirty="0">
                <a:effectLst/>
                <a:latin typeface="Gill Sans MT" panose="020B0502020104020203" pitchFamily="34" charset="0"/>
                <a:ea typeface="Calibri" panose="020F0502020204030204" pitchFamily="34" charset="0"/>
                <a:cs typeface="Arial" panose="020B0604020202020204" pitchFamily="34" charset="0"/>
              </a:rPr>
              <a:t> Workforce Analytics and Technology Solutions (WATS) team has extensive experience supporting HR leaders across human capital functions and activities, such as human capital planning development, workforce planning, action planning, and data management and application.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kern="100" dirty="0">
                <a:effectLst/>
                <a:latin typeface="Gill Sans MT" panose="020B0502020104020203" pitchFamily="34" charset="0"/>
                <a:ea typeface="Calibri" panose="020F0502020204030204" pitchFamily="34" charset="0"/>
                <a:cs typeface="Arial" panose="020B0604020202020204" pitchFamily="34" charset="0"/>
              </a:rPr>
              <a:t>In addition, WATS has developed a human capital ecosystem comprised of three proprietary Software-as-a-Service (SaaS) solutions that empower HR leaders to make strategic decisions to support agency mission and achieve organizational objectives. </a:t>
            </a:r>
            <a:r>
              <a:rPr lang="en-US" sz="1200" kern="100" dirty="0">
                <a:latin typeface="Gill Sans MT" panose="020B0502020104020203" pitchFamily="34" charset="0"/>
                <a:ea typeface="Calibri" panose="020F0502020204030204" pitchFamily="34" charset="0"/>
                <a:cs typeface="Arial" panose="020B0604020202020204" pitchFamily="34" charset="0"/>
              </a:rPr>
              <a:t>Our</a:t>
            </a:r>
            <a:r>
              <a:rPr lang="en-US" sz="1200" kern="100" dirty="0">
                <a:effectLst/>
                <a:latin typeface="Gill Sans MT" panose="020B0502020104020203" pitchFamily="34" charset="0"/>
                <a:ea typeface="Calibri" panose="020F0502020204030204" pitchFamily="34" charset="0"/>
                <a:cs typeface="Arial" panose="020B0604020202020204" pitchFamily="34" charset="0"/>
              </a:rPr>
              <a:t> FedSuite applications are FedViews, FedChart, and FedLens.</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8CC6D43-F9AE-AF26-BDAE-A8CC6293B6F7}"/>
              </a:ext>
            </a:extLst>
          </p:cNvPr>
          <p:cNvSpPr txBox="1"/>
          <p:nvPr/>
        </p:nvSpPr>
        <p:spPr>
          <a:xfrm>
            <a:off x="1249771" y="4842094"/>
            <a:ext cx="6649413" cy="811954"/>
          </a:xfrm>
          <a:prstGeom prst="rect">
            <a:avLst/>
          </a:prstGeom>
          <a:noFill/>
        </p:spPr>
        <p:txBody>
          <a:bodyPr wrap="square" rtlCol="0">
            <a:spAutoFit/>
          </a:bodyPr>
          <a:lstStyle/>
          <a:p>
            <a:pPr marL="0" marR="0">
              <a:lnSpc>
                <a:spcPct val="107000"/>
              </a:lnSpc>
              <a:spcBef>
                <a:spcPts val="0"/>
              </a:spcBef>
              <a:spcAft>
                <a:spcPts val="800"/>
              </a:spcAft>
            </a:pPr>
            <a:r>
              <a:rPr lang="en-US" sz="1400" b="1" kern="100">
                <a:solidFill>
                  <a:srgbClr val="C22328"/>
                </a:solidFill>
                <a:effectLst/>
                <a:latin typeface="Calibri" panose="020F0502020204030204" pitchFamily="34" charset="0"/>
                <a:ea typeface="Calibri" panose="020F0502020204030204" pitchFamily="34" charset="0"/>
                <a:cs typeface="Times New Roman" panose="02020603050405020304" pitchFamily="18" charset="0"/>
              </a:rPr>
              <a:t>FedViews</a:t>
            </a:r>
          </a:p>
          <a:p>
            <a:pPr marL="0" marR="0">
              <a:lnSpc>
                <a:spcPct val="107000"/>
              </a:lnSpc>
              <a:spcBef>
                <a:spcPts val="0"/>
              </a:spcBef>
              <a:spcAft>
                <a:spcPts val="800"/>
              </a:spcAft>
            </a:pPr>
            <a:r>
              <a:rPr lang="en-US" sz="1200" kern="10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Combine FEVS survey results with HR data to gain insight into employee perceptions of their work, leadership, and environment, and create action plans that target opportunities for improvement.</a:t>
            </a:r>
            <a:endParaRPr lang="en-US"/>
          </a:p>
        </p:txBody>
      </p:sp>
      <p:cxnSp>
        <p:nvCxnSpPr>
          <p:cNvPr id="22" name="Straight Connector 21">
            <a:extLst>
              <a:ext uri="{FF2B5EF4-FFF2-40B4-BE49-F238E27FC236}">
                <a16:creationId xmlns:a16="http://schemas.microsoft.com/office/drawing/2014/main" id="{743E262F-3285-7C50-2619-9D3E40CB716B}"/>
              </a:ext>
            </a:extLst>
          </p:cNvPr>
          <p:cNvCxnSpPr>
            <a:cxnSpLocks/>
          </p:cNvCxnSpPr>
          <p:nvPr/>
        </p:nvCxnSpPr>
        <p:spPr>
          <a:xfrm>
            <a:off x="414326" y="3234991"/>
            <a:ext cx="7150851"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5" name="Picture 24">
            <a:extLst>
              <a:ext uri="{FF2B5EF4-FFF2-40B4-BE49-F238E27FC236}">
                <a16:creationId xmlns:a16="http://schemas.microsoft.com/office/drawing/2014/main" id="{7EBED4C4-54DE-21EC-A8C7-7697715809D6}"/>
              </a:ext>
            </a:extLst>
          </p:cNvPr>
          <p:cNvPicPr>
            <a:picLocks noChangeAspect="1"/>
          </p:cNvPicPr>
          <p:nvPr/>
        </p:nvPicPr>
        <p:blipFill rotWithShape="1">
          <a:blip r:embed="rId3">
            <a:extLst>
              <a:ext uri="{28A0092B-C50C-407E-A947-70E740481C1C}">
                <a14:useLocalDpi xmlns:a14="http://schemas.microsoft.com/office/drawing/2010/main" val="0"/>
              </a:ext>
            </a:extLst>
          </a:blip>
          <a:srcRect l="21223" r="20842"/>
          <a:stretch/>
        </p:blipFill>
        <p:spPr>
          <a:xfrm>
            <a:off x="579460" y="238582"/>
            <a:ext cx="1650733" cy="975669"/>
          </a:xfrm>
          <a:prstGeom prst="rect">
            <a:avLst/>
          </a:prstGeom>
        </p:spPr>
      </p:pic>
      <p:pic>
        <p:nvPicPr>
          <p:cNvPr id="3" name="Picture 2" descr="Icon&#10;&#10;Description automatically generated">
            <a:extLst>
              <a:ext uri="{FF2B5EF4-FFF2-40B4-BE49-F238E27FC236}">
                <a16:creationId xmlns:a16="http://schemas.microsoft.com/office/drawing/2014/main" id="{BE3DA968-97D8-2E1E-D7E4-7426AB2894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847" y="5864545"/>
            <a:ext cx="978924" cy="927036"/>
          </a:xfrm>
          <a:prstGeom prst="rect">
            <a:avLst/>
          </a:prstGeom>
        </p:spPr>
      </p:pic>
      <p:pic>
        <p:nvPicPr>
          <p:cNvPr id="6" name="Picture 5" descr="Icon&#10;&#10;Description automatically generated">
            <a:extLst>
              <a:ext uri="{FF2B5EF4-FFF2-40B4-BE49-F238E27FC236}">
                <a16:creationId xmlns:a16="http://schemas.microsoft.com/office/drawing/2014/main" id="{FC09527D-2618-B3AC-10B9-F38900A8F0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0846" y="4794676"/>
            <a:ext cx="978925" cy="927037"/>
          </a:xfrm>
          <a:prstGeom prst="rect">
            <a:avLst/>
          </a:prstGeom>
        </p:spPr>
      </p:pic>
      <p:pic>
        <p:nvPicPr>
          <p:cNvPr id="7" name="Picture 6" descr="Icon&#10;&#10;Description automatically generated">
            <a:extLst>
              <a:ext uri="{FF2B5EF4-FFF2-40B4-BE49-F238E27FC236}">
                <a16:creationId xmlns:a16="http://schemas.microsoft.com/office/drawing/2014/main" id="{49B739D1-0E2E-550F-1677-F0775C93DAA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0847" y="6980713"/>
            <a:ext cx="978924" cy="927036"/>
          </a:xfrm>
          <a:prstGeom prst="rect">
            <a:avLst/>
          </a:prstGeom>
        </p:spPr>
      </p:pic>
      <p:sp>
        <p:nvSpPr>
          <p:cNvPr id="14" name="TextBox 13">
            <a:extLst>
              <a:ext uri="{FF2B5EF4-FFF2-40B4-BE49-F238E27FC236}">
                <a16:creationId xmlns:a16="http://schemas.microsoft.com/office/drawing/2014/main" id="{4A7BB846-55C4-3AC2-DAB5-CFD708D3151E}"/>
              </a:ext>
            </a:extLst>
          </p:cNvPr>
          <p:cNvSpPr txBox="1"/>
          <p:nvPr/>
        </p:nvSpPr>
        <p:spPr>
          <a:xfrm>
            <a:off x="1249771" y="5933991"/>
            <a:ext cx="6315406" cy="1009572"/>
          </a:xfrm>
          <a:prstGeom prst="rect">
            <a:avLst/>
          </a:prstGeom>
          <a:noFill/>
        </p:spPr>
        <p:txBody>
          <a:bodyPr wrap="square">
            <a:spAutoFit/>
          </a:bodyPr>
          <a:lstStyle/>
          <a:p>
            <a:pPr>
              <a:lnSpc>
                <a:spcPct val="107000"/>
              </a:lnSpc>
              <a:spcAft>
                <a:spcPts val="800"/>
              </a:spcAft>
            </a:pPr>
            <a:r>
              <a:rPr lang="en-US" sz="1400" b="1" kern="100"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FedChart</a:t>
            </a:r>
            <a:endParaRPr lang="en-US" sz="1400" b="1" kern="1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kern="100" dirty="0">
                <a:solidFill>
                  <a:srgbClr val="002060"/>
                </a:solidFill>
                <a:latin typeface="Calibri" panose="020F0502020204030204" pitchFamily="34" charset="0"/>
                <a:ea typeface="Calibri" panose="020F0502020204030204" pitchFamily="34" charset="0"/>
                <a:cs typeface="Times New Roman" panose="02020603050405020304" pitchFamily="18" charset="0"/>
              </a:rPr>
              <a:t>Evaluate your workforce capacity to meet customer needs by automating your organizational charts to better understand how your organization is structured to accomplish mission, functions, and tasks.</a:t>
            </a:r>
          </a:p>
        </p:txBody>
      </p:sp>
      <p:sp>
        <p:nvSpPr>
          <p:cNvPr id="17" name="TextBox 16">
            <a:extLst>
              <a:ext uri="{FF2B5EF4-FFF2-40B4-BE49-F238E27FC236}">
                <a16:creationId xmlns:a16="http://schemas.microsoft.com/office/drawing/2014/main" id="{3E67DA77-A5E4-2D21-C6B1-0BC6C364FF28}"/>
              </a:ext>
            </a:extLst>
          </p:cNvPr>
          <p:cNvSpPr txBox="1"/>
          <p:nvPr/>
        </p:nvSpPr>
        <p:spPr>
          <a:xfrm>
            <a:off x="1249771" y="7058862"/>
            <a:ext cx="5991664" cy="1009572"/>
          </a:xfrm>
          <a:prstGeom prst="rect">
            <a:avLst/>
          </a:prstGeom>
          <a:noFill/>
        </p:spPr>
        <p:txBody>
          <a:bodyPr wrap="square">
            <a:spAutoFit/>
          </a:bodyPr>
          <a:lstStyle/>
          <a:p>
            <a:pPr marL="0" marR="0">
              <a:lnSpc>
                <a:spcPct val="107000"/>
              </a:lnSpc>
              <a:spcBef>
                <a:spcPts val="0"/>
              </a:spcBef>
              <a:spcAft>
                <a:spcPts val="800"/>
              </a:spcAft>
            </a:pPr>
            <a:r>
              <a:rPr lang="en-US" sz="1400" b="1" kern="100" dirty="0" err="1">
                <a:solidFill>
                  <a:srgbClr val="669A66"/>
                </a:solidFill>
                <a:effectLst/>
                <a:latin typeface="Calibri" panose="020F0502020204030204" pitchFamily="34" charset="0"/>
                <a:ea typeface="Calibri" panose="020F0502020204030204" pitchFamily="34" charset="0"/>
                <a:cs typeface="Times New Roman" panose="02020603050405020304" pitchFamily="18" charset="0"/>
              </a:rPr>
              <a:t>FedLens</a:t>
            </a:r>
            <a:endParaRPr lang="en-US" sz="1400" b="1" kern="100" dirty="0">
              <a:solidFill>
                <a:srgbClr val="669A66"/>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kern="1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Analyze your agency data to view key workforce metrics and workforce trends to take a targeted approach with attracting and maintaining top talent through predictive workforce planning models.</a:t>
            </a:r>
          </a:p>
        </p:txBody>
      </p:sp>
      <p:sp>
        <p:nvSpPr>
          <p:cNvPr id="19" name="TextBox 18">
            <a:extLst>
              <a:ext uri="{FF2B5EF4-FFF2-40B4-BE49-F238E27FC236}">
                <a16:creationId xmlns:a16="http://schemas.microsoft.com/office/drawing/2014/main" id="{5BE46788-15BD-E2B6-2D08-0D6B98E1B89E}"/>
              </a:ext>
            </a:extLst>
          </p:cNvPr>
          <p:cNvSpPr txBox="1"/>
          <p:nvPr/>
        </p:nvSpPr>
        <p:spPr>
          <a:xfrm>
            <a:off x="342899" y="8157530"/>
            <a:ext cx="7086601" cy="870110"/>
          </a:xfrm>
          <a:prstGeom prst="rect">
            <a:avLst/>
          </a:prstGeom>
          <a:noFill/>
        </p:spPr>
        <p:txBody>
          <a:bodyPr wrap="square">
            <a:spAutoFit/>
          </a:bodyPr>
          <a:lstStyle/>
          <a:p>
            <a:pPr marL="0" marR="0">
              <a:lnSpc>
                <a:spcPct val="107000"/>
              </a:lnSpc>
              <a:spcBef>
                <a:spcPts val="0"/>
              </a:spcBef>
              <a:spcAft>
                <a:spcPts val="800"/>
              </a:spcAft>
            </a:pPr>
            <a:r>
              <a:rPr lang="en-US" sz="1200" kern="100" dirty="0">
                <a:latin typeface="Gill Sans MT" panose="020B0502020104020203" pitchFamily="34" charset="0"/>
                <a:ea typeface="Calibri" panose="020F0502020204030204" pitchFamily="34" charset="0"/>
                <a:cs typeface="Arial" panose="020B0604020202020204" pitchFamily="34" charset="0"/>
              </a:rPr>
              <a:t>Our subject matter experts paired with our suite of cloud-based, SaaS solutions can provide agencies with the resources and guidance needed to assess the current state of organizational health and create measurable targets to address opportunities for improvement, posturing federal agencies to meet requirements of OMB M-23-15.</a:t>
            </a:r>
          </a:p>
        </p:txBody>
      </p:sp>
    </p:spTree>
    <p:extLst>
      <p:ext uri="{BB962C8B-B14F-4D97-AF65-F5344CB8AC3E}">
        <p14:creationId xmlns:p14="http://schemas.microsoft.com/office/powerpoint/2010/main" val="213862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CF17BAD7-6A8A-4227-8307-57B4814B2664}"/>
              </a:ext>
            </a:extLst>
          </p:cNvPr>
          <p:cNvSpPr>
            <a:spLocks noChangeArrowheads="1"/>
          </p:cNvSpPr>
          <p:nvPr/>
        </p:nvSpPr>
        <p:spPr bwMode="auto">
          <a:xfrm>
            <a:off x="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0" name="Rectangle 49">
            <a:extLst>
              <a:ext uri="{FF2B5EF4-FFF2-40B4-BE49-F238E27FC236}">
                <a16:creationId xmlns:a16="http://schemas.microsoft.com/office/drawing/2014/main" id="{11328A9C-24CC-4074-AFEE-9D9E6151B460}"/>
              </a:ext>
            </a:extLst>
          </p:cNvPr>
          <p:cNvSpPr/>
          <p:nvPr/>
        </p:nvSpPr>
        <p:spPr>
          <a:xfrm>
            <a:off x="82014" y="-31075"/>
            <a:ext cx="7676317" cy="1762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23">
            <a:extLst>
              <a:ext uri="{FF2B5EF4-FFF2-40B4-BE49-F238E27FC236}">
                <a16:creationId xmlns:a16="http://schemas.microsoft.com/office/drawing/2014/main" id="{8DF2482F-EDE0-4B9D-A1D6-11E216E283C4}"/>
              </a:ext>
            </a:extLst>
          </p:cNvPr>
          <p:cNvSpPr>
            <a:spLocks noChangeArrowheads="1"/>
          </p:cNvSpPr>
          <p:nvPr/>
        </p:nvSpPr>
        <p:spPr bwMode="auto">
          <a:xfrm>
            <a:off x="0" y="4572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9" name="Straight Connector 58">
            <a:extLst>
              <a:ext uri="{FF2B5EF4-FFF2-40B4-BE49-F238E27FC236}">
                <a16:creationId xmlns:a16="http://schemas.microsoft.com/office/drawing/2014/main" id="{9F44199B-235E-4C51-A9B9-FDD379E7A328}"/>
              </a:ext>
            </a:extLst>
          </p:cNvPr>
          <p:cNvCxnSpPr>
            <a:cxnSpLocks/>
          </p:cNvCxnSpPr>
          <p:nvPr/>
        </p:nvCxnSpPr>
        <p:spPr>
          <a:xfrm>
            <a:off x="2398834" y="202588"/>
            <a:ext cx="0" cy="1010472"/>
          </a:xfrm>
          <a:prstGeom prst="line">
            <a:avLst/>
          </a:prstGeom>
          <a:ln w="19050">
            <a:solidFill>
              <a:srgbClr val="F0B917"/>
            </a:solidFill>
          </a:ln>
        </p:spPr>
        <p:style>
          <a:lnRef idx="2">
            <a:schemeClr val="accent3"/>
          </a:lnRef>
          <a:fillRef idx="0">
            <a:schemeClr val="accent3"/>
          </a:fillRef>
          <a:effectRef idx="1">
            <a:schemeClr val="accent3"/>
          </a:effectRef>
          <a:fontRef idx="minor">
            <a:schemeClr val="tx1"/>
          </a:fontRef>
        </p:style>
      </p:cxnSp>
      <p:cxnSp>
        <p:nvCxnSpPr>
          <p:cNvPr id="62" name="Straight Connector 61">
            <a:extLst>
              <a:ext uri="{FF2B5EF4-FFF2-40B4-BE49-F238E27FC236}">
                <a16:creationId xmlns:a16="http://schemas.microsoft.com/office/drawing/2014/main" id="{CDA0F12E-9FA1-45E0-9417-F75CDCA234FF}"/>
              </a:ext>
            </a:extLst>
          </p:cNvPr>
          <p:cNvCxnSpPr>
            <a:cxnSpLocks/>
          </p:cNvCxnSpPr>
          <p:nvPr/>
        </p:nvCxnSpPr>
        <p:spPr>
          <a:xfrm>
            <a:off x="227237" y="1342744"/>
            <a:ext cx="7373552" cy="0"/>
          </a:xfrm>
          <a:prstGeom prst="line">
            <a:avLst/>
          </a:prstGeom>
          <a:ln w="19050">
            <a:solidFill>
              <a:srgbClr val="467292"/>
            </a:solidFill>
          </a:ln>
        </p:spPr>
        <p:style>
          <a:lnRef idx="2">
            <a:schemeClr val="accent3"/>
          </a:lnRef>
          <a:fillRef idx="0">
            <a:schemeClr val="accent3"/>
          </a:fillRef>
          <a:effectRef idx="1">
            <a:schemeClr val="accent3"/>
          </a:effectRef>
          <a:fontRef idx="minor">
            <a:schemeClr val="tx1"/>
          </a:fontRef>
        </p:style>
      </p:cxnSp>
      <p:sp>
        <p:nvSpPr>
          <p:cNvPr id="64" name="Rectangle 63">
            <a:extLst>
              <a:ext uri="{FF2B5EF4-FFF2-40B4-BE49-F238E27FC236}">
                <a16:creationId xmlns:a16="http://schemas.microsoft.com/office/drawing/2014/main" id="{E94CACCF-D307-4973-AAF5-4364B9A3D3C6}"/>
              </a:ext>
            </a:extLst>
          </p:cNvPr>
          <p:cNvSpPr/>
          <p:nvPr/>
        </p:nvSpPr>
        <p:spPr>
          <a:xfrm>
            <a:off x="322512" y="9805720"/>
            <a:ext cx="7254240" cy="175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Rectangle 64">
            <a:extLst>
              <a:ext uri="{FF2B5EF4-FFF2-40B4-BE49-F238E27FC236}">
                <a16:creationId xmlns:a16="http://schemas.microsoft.com/office/drawing/2014/main" id="{74994934-226B-40A1-ACA2-D8E4211273BA}"/>
              </a:ext>
            </a:extLst>
          </p:cNvPr>
          <p:cNvSpPr/>
          <p:nvPr/>
        </p:nvSpPr>
        <p:spPr>
          <a:xfrm>
            <a:off x="73079" y="9643966"/>
            <a:ext cx="7699321" cy="412192"/>
          </a:xfrm>
          <a:prstGeom prst="rect">
            <a:avLst/>
          </a:prstGeom>
          <a:solidFill>
            <a:srgbClr val="467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govstrive.com    |    fedchart.com    |    (478) 304-3080 </a:t>
            </a:r>
          </a:p>
        </p:txBody>
      </p:sp>
      <p:pic>
        <p:nvPicPr>
          <p:cNvPr id="66" name="Picture 65">
            <a:extLst>
              <a:ext uri="{FF2B5EF4-FFF2-40B4-BE49-F238E27FC236}">
                <a16:creationId xmlns:a16="http://schemas.microsoft.com/office/drawing/2014/main" id="{81B0938A-D057-49C6-8F5E-EED02DDC3824}"/>
              </a:ext>
            </a:extLst>
          </p:cNvPr>
          <p:cNvPicPr>
            <a:picLocks noChangeAspect="1"/>
          </p:cNvPicPr>
          <p:nvPr/>
        </p:nvPicPr>
        <p:blipFill rotWithShape="1">
          <a:blip r:embed="rId3">
            <a:extLst>
              <a:ext uri="{28A0092B-C50C-407E-A947-70E740481C1C}">
                <a14:useLocalDpi xmlns:a14="http://schemas.microsoft.com/office/drawing/2010/main" val="0"/>
              </a:ext>
            </a:extLst>
          </a:blip>
          <a:srcRect l="21223" r="20842"/>
          <a:stretch/>
        </p:blipFill>
        <p:spPr>
          <a:xfrm>
            <a:off x="6663179" y="8995015"/>
            <a:ext cx="1065830" cy="629961"/>
          </a:xfrm>
          <a:prstGeom prst="rect">
            <a:avLst/>
          </a:prstGeom>
        </p:spPr>
      </p:pic>
      <p:sp>
        <p:nvSpPr>
          <p:cNvPr id="13" name="Rectangle 12">
            <a:extLst>
              <a:ext uri="{FF2B5EF4-FFF2-40B4-BE49-F238E27FC236}">
                <a16:creationId xmlns:a16="http://schemas.microsoft.com/office/drawing/2014/main" id="{1FBE1E13-B682-4EF0-957A-46363A01C91A}"/>
              </a:ext>
            </a:extLst>
          </p:cNvPr>
          <p:cNvSpPr/>
          <p:nvPr/>
        </p:nvSpPr>
        <p:spPr>
          <a:xfrm>
            <a:off x="-12213" y="0"/>
            <a:ext cx="113504" cy="10056158"/>
          </a:xfrm>
          <a:prstGeom prst="rect">
            <a:avLst/>
          </a:prstGeom>
          <a:solidFill>
            <a:srgbClr val="F0B9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BC51C54-D0FC-6B25-E652-E8F70325B4EC}"/>
              </a:ext>
            </a:extLst>
          </p:cNvPr>
          <p:cNvSpPr txBox="1"/>
          <p:nvPr/>
        </p:nvSpPr>
        <p:spPr>
          <a:xfrm>
            <a:off x="-89598" y="5313271"/>
            <a:ext cx="7772400" cy="311624"/>
          </a:xfrm>
          <a:prstGeom prst="rect">
            <a:avLst/>
          </a:prstGeom>
          <a:noFill/>
        </p:spPr>
        <p:txBody>
          <a:bodyPr wrap="square" rtlCol="0">
            <a:spAutoFit/>
          </a:bodyPr>
          <a:lstStyle/>
          <a:p>
            <a:pPr marL="0" marR="0" algn="ctr">
              <a:lnSpc>
                <a:spcPct val="107000"/>
              </a:lnSpc>
              <a:spcBef>
                <a:spcPts val="0"/>
              </a:spcBef>
              <a:spcAft>
                <a:spcPts val="800"/>
              </a:spcAft>
            </a:pPr>
            <a:r>
              <a:rPr lang="en-US" sz="1400" b="1" kern="100" dirty="0">
                <a:solidFill>
                  <a:srgbClr val="002060"/>
                </a:solidFill>
                <a:effectLst/>
                <a:latin typeface="Gill Sans MT" panose="020B0502020104020203" pitchFamily="34" charset="0"/>
                <a:ea typeface="Calibri" panose="020F0502020204030204" pitchFamily="34" charset="0"/>
                <a:cs typeface="Arial" panose="020B0604020202020204" pitchFamily="34" charset="0"/>
              </a:rPr>
              <a:t>FedChart</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416BF73-F411-657D-2B89-3F30A156FB4A}"/>
              </a:ext>
            </a:extLst>
          </p:cNvPr>
          <p:cNvSpPr txBox="1"/>
          <p:nvPr/>
        </p:nvSpPr>
        <p:spPr>
          <a:xfrm>
            <a:off x="316834" y="5874962"/>
            <a:ext cx="7150851" cy="1371081"/>
          </a:xfrm>
          <a:prstGeom prst="rect">
            <a:avLst/>
          </a:prstGeom>
          <a:noFill/>
        </p:spPr>
        <p:txBody>
          <a:bodyPr wrap="square" rtlCol="0">
            <a:spAutoFit/>
          </a:bodyPr>
          <a:lstStyle/>
          <a:p>
            <a:pPr marL="0" marR="0" algn="just">
              <a:lnSpc>
                <a:spcPct val="107000"/>
              </a:lnSpc>
              <a:spcBef>
                <a:spcPts val="0"/>
              </a:spcBef>
              <a:spcAft>
                <a:spcPts val="800"/>
              </a:spcAft>
            </a:pPr>
            <a:r>
              <a:rPr lang="en-US" sz="1200" kern="100" dirty="0">
                <a:effectLst/>
                <a:latin typeface="Gill Sans MT" panose="020B0502020104020203" pitchFamily="34" charset="0"/>
                <a:ea typeface="Calibri" panose="020F0502020204030204" pitchFamily="34" charset="0"/>
                <a:cs typeface="Arial" panose="020B0604020202020204" pitchFamily="34" charset="0"/>
              </a:rPr>
              <a:t>FedChart </a:t>
            </a:r>
            <a:r>
              <a:rPr lang="en-US" sz="1200" kern="100">
                <a:effectLst/>
                <a:latin typeface="Gill Sans MT" panose="020B0502020104020203" pitchFamily="34" charset="0"/>
                <a:ea typeface="Calibri" panose="020F0502020204030204" pitchFamily="34" charset="0"/>
                <a:cs typeface="Arial" panose="020B0604020202020204" pitchFamily="34" charset="0"/>
              </a:rPr>
              <a:t>rapidly generates</a:t>
            </a:r>
            <a:r>
              <a:rPr lang="en-US" sz="1200" kern="100" dirty="0">
                <a:effectLst/>
                <a:latin typeface="Gill Sans MT" panose="020B0502020104020203" pitchFamily="34" charset="0"/>
                <a:ea typeface="Calibri" panose="020F0502020204030204" pitchFamily="34" charset="0"/>
                <a:cs typeface="Arial" panose="020B0604020202020204" pitchFamily="34" charset="0"/>
              </a:rPr>
              <a:t> organizational charts from division level to individual work units, enabling HR leaders to quickly view and interact with their organizational structures for scenario-based planning.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200" kern="100" dirty="0">
                <a:effectLst/>
                <a:latin typeface="Gill Sans MT" panose="020B0502020104020203" pitchFamily="34" charset="0"/>
                <a:ea typeface="Calibri" panose="020F0502020204030204" pitchFamily="34" charset="0"/>
                <a:cs typeface="Arial" panose="020B0604020202020204" pitchFamily="34" charset="0"/>
              </a:rPr>
              <a:t>HR leaders can use FedChart to identify where key vacancies exist that must be filled to support mission-critical operations. FedChart includes reporting capabilities such that the costs associated with filling these vacancies and their financial impact can be determined </a:t>
            </a:r>
            <a:r>
              <a:rPr lang="en-US" sz="1200" kern="100">
                <a:effectLst/>
                <a:latin typeface="Gill Sans MT" panose="020B0502020104020203" pitchFamily="34" charset="0"/>
                <a:ea typeface="Calibri" panose="020F0502020204030204" pitchFamily="34" charset="0"/>
                <a:cs typeface="Arial" panose="020B0604020202020204" pitchFamily="34" charset="0"/>
              </a:rPr>
              <a:t>quickly</a:t>
            </a:r>
            <a:r>
              <a:rPr lang="en-US" sz="1200" kern="100" dirty="0">
                <a:effectLst/>
                <a:latin typeface="Gill Sans MT" panose="020B0502020104020203" pitchFamily="34" charset="0"/>
                <a:ea typeface="Calibri" panose="020F0502020204030204" pitchFamily="34" charset="0"/>
                <a:cs typeface="Arial" panose="020B0604020202020204" pitchFamily="34" charset="0"/>
              </a:rPr>
              <a:t>. These insights can be leveraged as agency leaders develop organizational capacity plans and workforce requirements models</a:t>
            </a:r>
            <a:r>
              <a:rPr lang="en-US" sz="1200" kern="100" dirty="0">
                <a:latin typeface="Calibri" panose="020F0502020204030204" pitchFamily="34" charset="0"/>
                <a:ea typeface="Calibri" panose="020F0502020204030204" pitchFamily="34" charset="0"/>
                <a:cs typeface="Times New Roman" panose="02020603050405020304" pitchFamily="18" charset="0"/>
              </a:rPr>
              <a:t>.</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2" name="Straight Connector 21">
            <a:extLst>
              <a:ext uri="{FF2B5EF4-FFF2-40B4-BE49-F238E27FC236}">
                <a16:creationId xmlns:a16="http://schemas.microsoft.com/office/drawing/2014/main" id="{743E262F-3285-7C50-2619-9D3E40CB716B}"/>
              </a:ext>
            </a:extLst>
          </p:cNvPr>
          <p:cNvCxnSpPr>
            <a:cxnSpLocks/>
          </p:cNvCxnSpPr>
          <p:nvPr/>
        </p:nvCxnSpPr>
        <p:spPr>
          <a:xfrm>
            <a:off x="359416" y="5731463"/>
            <a:ext cx="7150851"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89EB8E60-0AFB-C34F-BEBB-F7649D95CC84}"/>
              </a:ext>
            </a:extLst>
          </p:cNvPr>
          <p:cNvPicPr>
            <a:picLocks noChangeAspect="1"/>
          </p:cNvPicPr>
          <p:nvPr/>
        </p:nvPicPr>
        <p:blipFill rotWithShape="1">
          <a:blip r:embed="rId3">
            <a:extLst>
              <a:ext uri="{28A0092B-C50C-407E-A947-70E740481C1C}">
                <a14:useLocalDpi xmlns:a14="http://schemas.microsoft.com/office/drawing/2010/main" val="0"/>
              </a:ext>
            </a:extLst>
          </a:blip>
          <a:srcRect l="21223" r="20842"/>
          <a:stretch/>
        </p:blipFill>
        <p:spPr>
          <a:xfrm>
            <a:off x="579460" y="238582"/>
            <a:ext cx="1650733" cy="975669"/>
          </a:xfrm>
          <a:prstGeom prst="rect">
            <a:avLst/>
          </a:prstGeom>
        </p:spPr>
      </p:pic>
      <p:sp>
        <p:nvSpPr>
          <p:cNvPr id="7" name="TextBox 6">
            <a:extLst>
              <a:ext uri="{FF2B5EF4-FFF2-40B4-BE49-F238E27FC236}">
                <a16:creationId xmlns:a16="http://schemas.microsoft.com/office/drawing/2014/main" id="{92D3FF87-42CC-DA6A-E49F-9DC8AEA664DA}"/>
              </a:ext>
            </a:extLst>
          </p:cNvPr>
          <p:cNvSpPr txBox="1"/>
          <p:nvPr/>
        </p:nvSpPr>
        <p:spPr>
          <a:xfrm>
            <a:off x="-11574" y="1472668"/>
            <a:ext cx="7600788" cy="311624"/>
          </a:xfrm>
          <a:prstGeom prst="rect">
            <a:avLst/>
          </a:prstGeom>
          <a:noFill/>
        </p:spPr>
        <p:txBody>
          <a:bodyPr wrap="square" rtlCol="0">
            <a:spAutoFit/>
          </a:bodyPr>
          <a:lstStyle/>
          <a:p>
            <a:pPr marL="0" marR="0" algn="ctr">
              <a:lnSpc>
                <a:spcPct val="107000"/>
              </a:lnSpc>
              <a:spcBef>
                <a:spcPts val="0"/>
              </a:spcBef>
              <a:spcAft>
                <a:spcPts val="800"/>
              </a:spcAft>
            </a:pPr>
            <a:r>
              <a:rPr lang="en-US" sz="1400" b="1" kern="100" dirty="0">
                <a:solidFill>
                  <a:srgbClr val="002060"/>
                </a:solidFill>
                <a:effectLst/>
                <a:latin typeface="Gill Sans MT" panose="020B0502020104020203" pitchFamily="34" charset="0"/>
                <a:ea typeface="Calibri" panose="020F0502020204030204" pitchFamily="34" charset="0"/>
                <a:cs typeface="Arial" panose="020B0604020202020204" pitchFamily="34" charset="0"/>
              </a:rPr>
              <a:t>FedViews</a:t>
            </a:r>
            <a:endParaRPr lang="en-US" dirty="0"/>
          </a:p>
        </p:txBody>
      </p:sp>
      <p:sp>
        <p:nvSpPr>
          <p:cNvPr id="9" name="TextBox 8">
            <a:extLst>
              <a:ext uri="{FF2B5EF4-FFF2-40B4-BE49-F238E27FC236}">
                <a16:creationId xmlns:a16="http://schemas.microsoft.com/office/drawing/2014/main" id="{B383A2CA-1A87-2F43-3216-F6E489599813}"/>
              </a:ext>
            </a:extLst>
          </p:cNvPr>
          <p:cNvSpPr txBox="1"/>
          <p:nvPr/>
        </p:nvSpPr>
        <p:spPr>
          <a:xfrm>
            <a:off x="316834" y="1987251"/>
            <a:ext cx="7096184" cy="1120820"/>
          </a:xfrm>
          <a:prstGeom prst="rect">
            <a:avLst/>
          </a:prstGeom>
          <a:noFill/>
        </p:spPr>
        <p:txBody>
          <a:bodyPr wrap="square" rtlCol="0">
            <a:spAutoFit/>
          </a:bodyPr>
          <a:lstStyle/>
          <a:p>
            <a:pPr algn="just">
              <a:spcAft>
                <a:spcPts val="100"/>
              </a:spcAft>
            </a:pPr>
            <a:r>
              <a:rPr lang="en-US" sz="1200" kern="100" dirty="0">
                <a:effectLst/>
                <a:latin typeface="Gill Sans MT" panose="020B0502020104020203" pitchFamily="34" charset="0"/>
                <a:ea typeface="Calibri" panose="020F0502020204030204" pitchFamily="34" charset="0"/>
                <a:cs typeface="Arial" panose="020B0604020202020204" pitchFamily="34" charset="0"/>
              </a:rPr>
              <a:t>FedViews automates analysis of the Federal Employee Viewpoint Survey (FEVS) along with workforce data to provide key insights to agency leaders, saving resources normally spent on manually producing FEVS </a:t>
            </a:r>
            <a:r>
              <a:rPr lang="en-US" sz="1200" kern="100" dirty="0">
                <a:latin typeface="Gill Sans MT" panose="020B0502020104020203" pitchFamily="34" charset="0"/>
                <a:ea typeface="Calibri" panose="020F0502020204030204" pitchFamily="34" charset="0"/>
                <a:cs typeface="Arial" panose="020B0604020202020204" pitchFamily="34" charset="0"/>
              </a:rPr>
              <a:t>analyses</a:t>
            </a:r>
            <a:r>
              <a:rPr lang="en-US" sz="1200" kern="100" dirty="0">
                <a:effectLst/>
                <a:latin typeface="Gill Sans MT" panose="020B0502020104020203" pitchFamily="34" charset="0"/>
                <a:ea typeface="Calibri" panose="020F0502020204030204" pitchFamily="34" charset="0"/>
                <a:cs typeface="Arial" panose="020B0604020202020204" pitchFamily="34" charset="0"/>
              </a:rPr>
              <a:t>. FedViews groups survey responses into topics of interest, including Diversity, Equity, Inclusion, and Accessibility (DEIA) metrics. Other FEVS materials that can be used to evaluate organizational health include: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0" name="TextBox 9">
            <a:extLst>
              <a:ext uri="{FF2B5EF4-FFF2-40B4-BE49-F238E27FC236}">
                <a16:creationId xmlns:a16="http://schemas.microsoft.com/office/drawing/2014/main" id="{8817BEC1-C286-BEC6-31C6-B70F398CDFF4}"/>
              </a:ext>
            </a:extLst>
          </p:cNvPr>
          <p:cNvSpPr txBox="1"/>
          <p:nvPr/>
        </p:nvSpPr>
        <p:spPr>
          <a:xfrm>
            <a:off x="402619" y="2917099"/>
            <a:ext cx="7174133" cy="1898981"/>
          </a:xfrm>
          <a:prstGeom prst="rect">
            <a:avLst/>
          </a:prstGeom>
          <a:noFill/>
        </p:spPr>
        <p:txBody>
          <a:bodyPr wrap="square" rtlCol="0">
            <a:spAutoFit/>
          </a:bodyPr>
          <a:lstStyle/>
          <a:p>
            <a:pPr lvl="1">
              <a:lnSpc>
                <a:spcPct val="107000"/>
              </a:lnSpc>
              <a:spcAft>
                <a:spcPts val="1400"/>
              </a:spcAft>
            </a:pPr>
            <a:r>
              <a:rPr lang="en-US" sz="1200" b="1" kern="100" dirty="0">
                <a:latin typeface="Gill Sans MT" panose="020B0502020104020203" pitchFamily="34" charset="0"/>
                <a:ea typeface="Calibri" panose="020F0502020204030204" pitchFamily="34" charset="0"/>
                <a:cs typeface="Arial" panose="020B0604020202020204" pitchFamily="34" charset="0"/>
              </a:rPr>
              <a:t>Performance Confidence Index </a:t>
            </a:r>
            <a:r>
              <a:rPr lang="en-US" sz="1200" kern="100" dirty="0">
                <a:latin typeface="Gill Sans MT" panose="020B0502020104020203" pitchFamily="34" charset="0"/>
                <a:ea typeface="Calibri" panose="020F0502020204030204" pitchFamily="34" charset="0"/>
                <a:cs typeface="Arial" panose="020B0604020202020204" pitchFamily="34" charset="0"/>
              </a:rPr>
              <a:t>– Measures employee perception of organizational performance. </a:t>
            </a:r>
            <a:endParaRPr lang="en-US" sz="1200" kern="100">
              <a:latin typeface="Gill Sans MT" panose="020B0502020104020203" pitchFamily="34" charset="0"/>
              <a:ea typeface="Calibri" panose="020F0502020204030204" pitchFamily="34" charset="0"/>
              <a:cs typeface="Arial" panose="020B0604020202020204" pitchFamily="34" charset="0"/>
            </a:endParaRPr>
          </a:p>
          <a:p>
            <a:pPr lvl="1">
              <a:lnSpc>
                <a:spcPct val="107000"/>
              </a:lnSpc>
              <a:spcBef>
                <a:spcPts val="600"/>
              </a:spcBef>
              <a:spcAft>
                <a:spcPts val="1400"/>
              </a:spcAft>
            </a:pPr>
            <a:r>
              <a:rPr lang="en-US" sz="1200" b="1" kern="100" dirty="0">
                <a:effectLst/>
                <a:latin typeface="Gill Sans MT" panose="020B0502020104020203" pitchFamily="34" charset="0"/>
                <a:ea typeface="Calibri" panose="020F0502020204030204" pitchFamily="34" charset="0"/>
                <a:cs typeface="Arial" panose="020B0604020202020204" pitchFamily="34" charset="0"/>
              </a:rPr>
              <a:t>Employee Engagement Index </a:t>
            </a:r>
            <a:r>
              <a:rPr lang="en-US" sz="1200" kern="100" dirty="0">
                <a:effectLst/>
                <a:latin typeface="Gill Sans MT" panose="020B0502020104020203" pitchFamily="34" charset="0"/>
                <a:ea typeface="Calibri" panose="020F0502020204030204" pitchFamily="34" charset="0"/>
                <a:cs typeface="Arial" panose="020B0604020202020204" pitchFamily="34" charset="0"/>
              </a:rPr>
              <a:t>–T</a:t>
            </a:r>
            <a:r>
              <a:rPr lang="en-US" sz="1200" kern="100" dirty="0">
                <a:latin typeface="Gill Sans MT" panose="020B0502020104020203" pitchFamily="34" charset="0"/>
                <a:cs typeface="Arial" panose="020B0604020202020204" pitchFamily="34" charset="0"/>
              </a:rPr>
              <a:t>hree subindices, Leaders Lead, Supervisors, and Intrinsic Work Experience, measure employee sentiments of their leadership and the nature of </a:t>
            </a:r>
            <a:r>
              <a:rPr lang="en-US" sz="1200" kern="100">
                <a:latin typeface="Gill Sans MT" panose="020B0502020104020203" pitchFamily="34" charset="0"/>
                <a:cs typeface="Arial" panose="020B0604020202020204" pitchFamily="34" charset="0"/>
              </a:rPr>
              <a:t>their </a:t>
            </a:r>
            <a:r>
              <a:rPr lang="en-US" sz="1200" kern="100" dirty="0">
                <a:latin typeface="Gill Sans MT" panose="020B0502020104020203" pitchFamily="34" charset="0"/>
                <a:cs typeface="Arial" panose="020B0604020202020204" pitchFamily="34" charset="0"/>
              </a:rPr>
              <a:t>work. </a:t>
            </a:r>
            <a:endParaRPr lang="en-US" sz="1200" kern="100">
              <a:latin typeface="Gill Sans MT" panose="020B0502020104020203" pitchFamily="34" charset="0"/>
              <a:cs typeface="Arial" panose="020B0604020202020204" pitchFamily="34" charset="0"/>
            </a:endParaRPr>
          </a:p>
          <a:p>
            <a:pPr lvl="1">
              <a:lnSpc>
                <a:spcPct val="107000"/>
              </a:lnSpc>
              <a:spcAft>
                <a:spcPts val="1400"/>
              </a:spcAft>
            </a:pPr>
            <a:r>
              <a:rPr lang="en-US" sz="1200" b="1" kern="100" dirty="0">
                <a:effectLst/>
                <a:latin typeface="Gill Sans MT" panose="020B0502020104020203" pitchFamily="34" charset="0"/>
                <a:ea typeface="Calibri" panose="020F0502020204030204" pitchFamily="34" charset="0"/>
                <a:cs typeface="Arial" panose="020B0604020202020204" pitchFamily="34" charset="0"/>
              </a:rPr>
              <a:t>Resilience</a:t>
            </a:r>
            <a:r>
              <a:rPr lang="en-US" sz="1200" b="1" kern="100" dirty="0">
                <a:latin typeface="Gill Sans MT" panose="020B0502020104020203" pitchFamily="34" charset="0"/>
                <a:ea typeface="Calibri" panose="020F0502020204030204" pitchFamily="34" charset="0"/>
                <a:cs typeface="Arial" panose="020B0604020202020204" pitchFamily="34" charset="0"/>
              </a:rPr>
              <a:t>, Innovation, Responsiveness and Involvement </a:t>
            </a:r>
            <a:r>
              <a:rPr lang="en-US" sz="1200" kern="100" dirty="0">
                <a:latin typeface="Gill Sans MT" panose="020B0502020104020203" pitchFamily="34" charset="0"/>
                <a:ea typeface="Calibri" panose="020F0502020204030204" pitchFamily="34" charset="0"/>
                <a:cs typeface="Arial" panose="020B0604020202020204" pitchFamily="34" charset="0"/>
              </a:rPr>
              <a:t>– These survey items measure how individual employees can meet challenges and adapt, if they are comfortable supporting and developing new ideas or approaches, if they are equipped to respond to customer needs, and how they perceive their input is valued.</a:t>
            </a:r>
            <a:endParaRPr lang="en-US" sz="1200" kern="100">
              <a:latin typeface="Gill Sans MT" panose="020B0502020104020203" pitchFamily="34" charset="0"/>
              <a:ea typeface="Calibri" panose="020F0502020204030204" pitchFamily="34" charset="0"/>
              <a:cs typeface="Arial" panose="020B0604020202020204" pitchFamily="34" charset="0"/>
            </a:endParaRPr>
          </a:p>
        </p:txBody>
      </p:sp>
      <p:cxnSp>
        <p:nvCxnSpPr>
          <p:cNvPr id="11" name="Straight Connector 10">
            <a:extLst>
              <a:ext uri="{FF2B5EF4-FFF2-40B4-BE49-F238E27FC236}">
                <a16:creationId xmlns:a16="http://schemas.microsoft.com/office/drawing/2014/main" id="{0FB2935B-0E70-029D-BF0E-10CBD5995C8F}"/>
              </a:ext>
            </a:extLst>
          </p:cNvPr>
          <p:cNvCxnSpPr>
            <a:cxnSpLocks/>
          </p:cNvCxnSpPr>
          <p:nvPr/>
        </p:nvCxnSpPr>
        <p:spPr>
          <a:xfrm>
            <a:off x="359416" y="1862857"/>
            <a:ext cx="7150851"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AA8E930-F6FE-2B63-8418-B4A3C8463CD4}"/>
              </a:ext>
            </a:extLst>
          </p:cNvPr>
          <p:cNvSpPr txBox="1"/>
          <p:nvPr/>
        </p:nvSpPr>
        <p:spPr>
          <a:xfrm>
            <a:off x="412375" y="7334251"/>
            <a:ext cx="7164375" cy="1822037"/>
          </a:xfrm>
          <a:prstGeom prst="rect">
            <a:avLst/>
          </a:prstGeom>
          <a:noFill/>
        </p:spPr>
        <p:txBody>
          <a:bodyPr wrap="square">
            <a:spAutoFit/>
          </a:bodyPr>
          <a:lstStyle/>
          <a:p>
            <a:pPr lvl="1">
              <a:lnSpc>
                <a:spcPct val="107000"/>
              </a:lnSpc>
              <a:spcAft>
                <a:spcPts val="1400"/>
              </a:spcAft>
            </a:pPr>
            <a:r>
              <a:rPr lang="en-US" sz="1200" b="1" kern="100">
                <a:effectLst/>
                <a:latin typeface="Gill Sans MT" panose="020B0502020104020203" pitchFamily="34" charset="0"/>
                <a:ea typeface="Calibri" panose="020F0502020204030204" pitchFamily="34" charset="0"/>
                <a:cs typeface="Arial" panose="020B0604020202020204" pitchFamily="34" charset="0"/>
              </a:rPr>
              <a:t>Organizational charts</a:t>
            </a:r>
            <a:r>
              <a:rPr lang="en-US" sz="1200" b="1" kern="100">
                <a:latin typeface="Calibri" panose="020F0502020204030204" pitchFamily="34" charset="0"/>
                <a:ea typeface="Calibri" panose="020F0502020204030204" pitchFamily="34" charset="0"/>
                <a:cs typeface="Times New Roman" panose="02020603050405020304" pitchFamily="18" charset="0"/>
              </a:rPr>
              <a:t> </a:t>
            </a:r>
            <a:r>
              <a:rPr lang="en-US" sz="1200" kern="100">
                <a:latin typeface="Calibri" panose="020F0502020204030204" pitchFamily="34" charset="0"/>
                <a:ea typeface="Calibri" panose="020F0502020204030204" pitchFamily="34" charset="0"/>
                <a:cs typeface="Times New Roman" panose="02020603050405020304" pitchFamily="18" charset="0"/>
              </a:rPr>
              <a:t>- </a:t>
            </a:r>
            <a:r>
              <a:rPr lang="en-US" sz="1200" kern="100">
                <a:latin typeface="Gill Sans MT" panose="020B0502020104020203" pitchFamily="34" charset="0"/>
                <a:cs typeface="Arial" panose="020B0604020202020204" pitchFamily="34" charset="0"/>
              </a:rPr>
              <a:t>Use agency workforce data to visualize the current organizational structure including organizational levels, offices, encumbered and vacant positions, and employees.</a:t>
            </a:r>
          </a:p>
          <a:p>
            <a:pPr lvl="1">
              <a:lnSpc>
                <a:spcPct val="107000"/>
              </a:lnSpc>
              <a:spcAft>
                <a:spcPts val="1400"/>
              </a:spcAft>
            </a:pPr>
            <a:r>
              <a:rPr lang="en-US" sz="1200" b="1" kern="100">
                <a:latin typeface="Gill Sans MT" panose="020B0502020104020203" pitchFamily="34" charset="0"/>
                <a:cs typeface="Arial" panose="020B0604020202020204" pitchFamily="34" charset="0"/>
              </a:rPr>
              <a:t>Plan for Reorganizations </a:t>
            </a:r>
            <a:r>
              <a:rPr lang="en-US" sz="1200" kern="100">
                <a:latin typeface="Gill Sans MT" panose="020B0502020104020203" pitchFamily="34" charset="0"/>
                <a:cs typeface="Arial" panose="020B0604020202020204" pitchFamily="34" charset="0"/>
              </a:rPr>
              <a:t>- Improve collaboration between HR and agency leadership to support activities related to workforce restructuring, position realignment, and scenario-based planning.</a:t>
            </a:r>
          </a:p>
          <a:p>
            <a:pPr lvl="1">
              <a:lnSpc>
                <a:spcPct val="107000"/>
              </a:lnSpc>
              <a:spcAft>
                <a:spcPts val="1400"/>
              </a:spcAft>
            </a:pPr>
            <a:r>
              <a:rPr lang="en-US" sz="1200" b="1" kern="100">
                <a:latin typeface="Gill Sans MT" panose="020B0502020104020203" pitchFamily="34" charset="0"/>
                <a:cs typeface="Arial" panose="020B0604020202020204" pitchFamily="34" charset="0"/>
              </a:rPr>
              <a:t>Manage Budget &amp; Finance </a:t>
            </a:r>
            <a:r>
              <a:rPr lang="en-US" sz="1200" kern="100">
                <a:latin typeface="Gill Sans MT" panose="020B0502020104020203" pitchFamily="34" charset="0"/>
                <a:cs typeface="Arial" panose="020B0604020202020204" pitchFamily="34" charset="0"/>
              </a:rPr>
              <a:t>- Track the cost of your workforce compared to the funded ceiling, including cost of encumbered positions and determining the financial impact of filling vacancies, through workforce requirement costing and budgeting.</a:t>
            </a:r>
          </a:p>
        </p:txBody>
      </p:sp>
      <p:grpSp>
        <p:nvGrpSpPr>
          <p:cNvPr id="14" name="Group 13">
            <a:extLst>
              <a:ext uri="{FF2B5EF4-FFF2-40B4-BE49-F238E27FC236}">
                <a16:creationId xmlns:a16="http://schemas.microsoft.com/office/drawing/2014/main" id="{D33F207B-D2F7-EFAA-EB5A-80EC5865974E}"/>
              </a:ext>
            </a:extLst>
          </p:cNvPr>
          <p:cNvGrpSpPr/>
          <p:nvPr/>
        </p:nvGrpSpPr>
        <p:grpSpPr>
          <a:xfrm>
            <a:off x="359383" y="3980332"/>
            <a:ext cx="431043" cy="415730"/>
            <a:chOff x="361784" y="3728319"/>
            <a:chExt cx="431043" cy="415730"/>
          </a:xfrm>
        </p:grpSpPr>
        <p:sp>
          <p:nvSpPr>
            <p:cNvPr id="17" name="Oval 16">
              <a:extLst>
                <a:ext uri="{FF2B5EF4-FFF2-40B4-BE49-F238E27FC236}">
                  <a16:creationId xmlns:a16="http://schemas.microsoft.com/office/drawing/2014/main" id="{AE71F31B-AC46-A02B-197E-A864D3074EFC}"/>
                </a:ext>
              </a:extLst>
            </p:cNvPr>
            <p:cNvSpPr/>
            <p:nvPr/>
          </p:nvSpPr>
          <p:spPr>
            <a:xfrm>
              <a:off x="361784" y="3728319"/>
              <a:ext cx="431043" cy="41573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Climbing with solid fill">
              <a:extLst>
                <a:ext uri="{FF2B5EF4-FFF2-40B4-BE49-F238E27FC236}">
                  <a16:creationId xmlns:a16="http://schemas.microsoft.com/office/drawing/2014/main" id="{12A8D89A-FEC7-4ACF-FFC2-F811E0074B0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5400000">
              <a:off x="431688" y="3807065"/>
              <a:ext cx="279253" cy="279253"/>
            </a:xfrm>
            <a:prstGeom prst="rect">
              <a:avLst/>
            </a:prstGeom>
          </p:spPr>
        </p:pic>
      </p:grpSp>
      <p:grpSp>
        <p:nvGrpSpPr>
          <p:cNvPr id="18" name="Group 17">
            <a:extLst>
              <a:ext uri="{FF2B5EF4-FFF2-40B4-BE49-F238E27FC236}">
                <a16:creationId xmlns:a16="http://schemas.microsoft.com/office/drawing/2014/main" id="{38613D9F-AADB-694F-D9AB-46C1DFC3C697}"/>
              </a:ext>
            </a:extLst>
          </p:cNvPr>
          <p:cNvGrpSpPr/>
          <p:nvPr/>
        </p:nvGrpSpPr>
        <p:grpSpPr>
          <a:xfrm>
            <a:off x="359383" y="3419147"/>
            <a:ext cx="436728" cy="407890"/>
            <a:chOff x="359383" y="3194029"/>
            <a:chExt cx="436728" cy="407890"/>
          </a:xfrm>
        </p:grpSpPr>
        <p:sp>
          <p:nvSpPr>
            <p:cNvPr id="12" name="Oval 11">
              <a:extLst>
                <a:ext uri="{FF2B5EF4-FFF2-40B4-BE49-F238E27FC236}">
                  <a16:creationId xmlns:a16="http://schemas.microsoft.com/office/drawing/2014/main" id="{DC93A6D9-738F-8F68-C8E8-02A689FE4ADA}"/>
                </a:ext>
              </a:extLst>
            </p:cNvPr>
            <p:cNvSpPr/>
            <p:nvPr/>
          </p:nvSpPr>
          <p:spPr>
            <a:xfrm>
              <a:off x="359383" y="3194029"/>
              <a:ext cx="436728" cy="40789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Graphic 14" descr="Group brainstorm with solid fill">
              <a:extLst>
                <a:ext uri="{FF2B5EF4-FFF2-40B4-BE49-F238E27FC236}">
                  <a16:creationId xmlns:a16="http://schemas.microsoft.com/office/drawing/2014/main" id="{309BB2AC-BB71-9498-2A37-36BE42D2D51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6311" y="3205651"/>
              <a:ext cx="377118" cy="377118"/>
            </a:xfrm>
            <a:prstGeom prst="rect">
              <a:avLst/>
            </a:prstGeom>
          </p:spPr>
        </p:pic>
      </p:grpSp>
      <p:grpSp>
        <p:nvGrpSpPr>
          <p:cNvPr id="19" name="Group 18">
            <a:extLst>
              <a:ext uri="{FF2B5EF4-FFF2-40B4-BE49-F238E27FC236}">
                <a16:creationId xmlns:a16="http://schemas.microsoft.com/office/drawing/2014/main" id="{85E03711-013C-E906-297F-D0654A6A1D93}"/>
              </a:ext>
            </a:extLst>
          </p:cNvPr>
          <p:cNvGrpSpPr/>
          <p:nvPr/>
        </p:nvGrpSpPr>
        <p:grpSpPr>
          <a:xfrm>
            <a:off x="359383" y="2879032"/>
            <a:ext cx="431043" cy="415730"/>
            <a:chOff x="366792" y="2770459"/>
            <a:chExt cx="431043" cy="415730"/>
          </a:xfrm>
        </p:grpSpPr>
        <p:sp>
          <p:nvSpPr>
            <p:cNvPr id="21" name="Oval 20">
              <a:extLst>
                <a:ext uri="{FF2B5EF4-FFF2-40B4-BE49-F238E27FC236}">
                  <a16:creationId xmlns:a16="http://schemas.microsoft.com/office/drawing/2014/main" id="{7987C2CC-D8C7-1AB2-CB90-CD57D5727AB4}"/>
                </a:ext>
              </a:extLst>
            </p:cNvPr>
            <p:cNvSpPr/>
            <p:nvPr/>
          </p:nvSpPr>
          <p:spPr>
            <a:xfrm>
              <a:off x="366792" y="2770459"/>
              <a:ext cx="431043" cy="41573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Bar graph with upward trend with solid fill">
              <a:extLst>
                <a:ext uri="{FF2B5EF4-FFF2-40B4-BE49-F238E27FC236}">
                  <a16:creationId xmlns:a16="http://schemas.microsoft.com/office/drawing/2014/main" id="{D2216649-7A52-4A40-B841-17A95514134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0281" y="2811058"/>
              <a:ext cx="347747" cy="347747"/>
            </a:xfrm>
            <a:prstGeom prst="rect">
              <a:avLst/>
            </a:prstGeom>
          </p:spPr>
        </p:pic>
      </p:grpSp>
      <p:grpSp>
        <p:nvGrpSpPr>
          <p:cNvPr id="30" name="Group 29">
            <a:extLst>
              <a:ext uri="{FF2B5EF4-FFF2-40B4-BE49-F238E27FC236}">
                <a16:creationId xmlns:a16="http://schemas.microsoft.com/office/drawing/2014/main" id="{9B8C78D3-F004-74C7-4F86-09E7B163C4C2}"/>
              </a:ext>
            </a:extLst>
          </p:cNvPr>
          <p:cNvGrpSpPr/>
          <p:nvPr/>
        </p:nvGrpSpPr>
        <p:grpSpPr>
          <a:xfrm>
            <a:off x="359383" y="7347813"/>
            <a:ext cx="431043" cy="432318"/>
            <a:chOff x="385331" y="6969297"/>
            <a:chExt cx="431043" cy="432318"/>
          </a:xfrm>
        </p:grpSpPr>
        <p:sp>
          <p:nvSpPr>
            <p:cNvPr id="23" name="Oval 22">
              <a:extLst>
                <a:ext uri="{FF2B5EF4-FFF2-40B4-BE49-F238E27FC236}">
                  <a16:creationId xmlns:a16="http://schemas.microsoft.com/office/drawing/2014/main" id="{5D771705-DF8D-2A23-3B38-F506DEE285C6}"/>
                </a:ext>
              </a:extLst>
            </p:cNvPr>
            <p:cNvSpPr/>
            <p:nvPr/>
          </p:nvSpPr>
          <p:spPr>
            <a:xfrm>
              <a:off x="385331" y="6985885"/>
              <a:ext cx="431043" cy="41573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Graphic 27" descr="Management with solid fill">
              <a:extLst>
                <a:ext uri="{FF2B5EF4-FFF2-40B4-BE49-F238E27FC236}">
                  <a16:creationId xmlns:a16="http://schemas.microsoft.com/office/drawing/2014/main" id="{DD02B1DA-F601-813F-2844-9398F1ED005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02619" y="6969297"/>
              <a:ext cx="407891" cy="407891"/>
            </a:xfrm>
            <a:prstGeom prst="rect">
              <a:avLst/>
            </a:prstGeom>
          </p:spPr>
        </p:pic>
      </p:grpSp>
      <p:grpSp>
        <p:nvGrpSpPr>
          <p:cNvPr id="27" name="Group 26">
            <a:extLst>
              <a:ext uri="{FF2B5EF4-FFF2-40B4-BE49-F238E27FC236}">
                <a16:creationId xmlns:a16="http://schemas.microsoft.com/office/drawing/2014/main" id="{1E2462B5-4085-39B2-CC2D-73E8A8757D93}"/>
              </a:ext>
            </a:extLst>
          </p:cNvPr>
          <p:cNvGrpSpPr/>
          <p:nvPr/>
        </p:nvGrpSpPr>
        <p:grpSpPr>
          <a:xfrm>
            <a:off x="359383" y="7934425"/>
            <a:ext cx="431043" cy="415730"/>
            <a:chOff x="380440" y="7502119"/>
            <a:chExt cx="431043" cy="415730"/>
          </a:xfrm>
        </p:grpSpPr>
        <p:sp>
          <p:nvSpPr>
            <p:cNvPr id="29" name="Oval 28">
              <a:extLst>
                <a:ext uri="{FF2B5EF4-FFF2-40B4-BE49-F238E27FC236}">
                  <a16:creationId xmlns:a16="http://schemas.microsoft.com/office/drawing/2014/main" id="{7CDA8B49-7E1C-96A9-5187-E95AA2660754}"/>
                </a:ext>
              </a:extLst>
            </p:cNvPr>
            <p:cNvSpPr/>
            <p:nvPr/>
          </p:nvSpPr>
          <p:spPr>
            <a:xfrm>
              <a:off x="380440" y="7502119"/>
              <a:ext cx="431043" cy="41573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Graphic 30" descr="Clipboard with solid fill">
              <a:extLst>
                <a:ext uri="{FF2B5EF4-FFF2-40B4-BE49-F238E27FC236}">
                  <a16:creationId xmlns:a16="http://schemas.microsoft.com/office/drawing/2014/main" id="{FCE420C2-F71E-6B7B-CE80-BB468B6010F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46908" y="7539448"/>
              <a:ext cx="335425" cy="335425"/>
            </a:xfrm>
            <a:prstGeom prst="rect">
              <a:avLst/>
            </a:prstGeom>
          </p:spPr>
        </p:pic>
      </p:grpSp>
      <p:grpSp>
        <p:nvGrpSpPr>
          <p:cNvPr id="24" name="Group 23">
            <a:extLst>
              <a:ext uri="{FF2B5EF4-FFF2-40B4-BE49-F238E27FC236}">
                <a16:creationId xmlns:a16="http://schemas.microsoft.com/office/drawing/2014/main" id="{8B2AC516-63E0-981B-5D98-FE3E37EC172B}"/>
              </a:ext>
            </a:extLst>
          </p:cNvPr>
          <p:cNvGrpSpPr/>
          <p:nvPr/>
        </p:nvGrpSpPr>
        <p:grpSpPr>
          <a:xfrm>
            <a:off x="359383" y="8529226"/>
            <a:ext cx="431043" cy="415730"/>
            <a:chOff x="369349" y="8016239"/>
            <a:chExt cx="431043" cy="415730"/>
          </a:xfrm>
        </p:grpSpPr>
        <p:sp>
          <p:nvSpPr>
            <p:cNvPr id="37" name="Oval 36">
              <a:extLst>
                <a:ext uri="{FF2B5EF4-FFF2-40B4-BE49-F238E27FC236}">
                  <a16:creationId xmlns:a16="http://schemas.microsoft.com/office/drawing/2014/main" id="{5AAB5054-4C3E-1AC4-A0EB-DA564641DFCF}"/>
                </a:ext>
              </a:extLst>
            </p:cNvPr>
            <p:cNvSpPr/>
            <p:nvPr/>
          </p:nvSpPr>
          <p:spPr>
            <a:xfrm>
              <a:off x="369349" y="8016239"/>
              <a:ext cx="431043" cy="41573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Piggy Bank with solid fill">
              <a:extLst>
                <a:ext uri="{FF2B5EF4-FFF2-40B4-BE49-F238E27FC236}">
                  <a16:creationId xmlns:a16="http://schemas.microsoft.com/office/drawing/2014/main" id="{C229F2D3-E743-3A92-542B-94257CC2C49C}"/>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21782" y="8040187"/>
              <a:ext cx="378609" cy="378609"/>
            </a:xfrm>
            <a:prstGeom prst="rect">
              <a:avLst/>
            </a:prstGeom>
          </p:spPr>
        </p:pic>
      </p:grpSp>
      <p:sp>
        <p:nvSpPr>
          <p:cNvPr id="4" name="TextBox 3">
            <a:extLst>
              <a:ext uri="{FF2B5EF4-FFF2-40B4-BE49-F238E27FC236}">
                <a16:creationId xmlns:a16="http://schemas.microsoft.com/office/drawing/2014/main" id="{1251CE22-93D9-3350-14F2-2A0E90792B62}"/>
              </a:ext>
            </a:extLst>
          </p:cNvPr>
          <p:cNvSpPr txBox="1"/>
          <p:nvPr/>
        </p:nvSpPr>
        <p:spPr>
          <a:xfrm>
            <a:off x="391316" y="4813633"/>
            <a:ext cx="7174133" cy="474874"/>
          </a:xfrm>
          <a:prstGeom prst="rect">
            <a:avLst/>
          </a:prstGeom>
          <a:noFill/>
        </p:spPr>
        <p:txBody>
          <a:bodyPr wrap="square">
            <a:spAutoFit/>
          </a:bodyPr>
          <a:lstStyle/>
          <a:p>
            <a:pPr marL="0" marR="0">
              <a:lnSpc>
                <a:spcPct val="107000"/>
              </a:lnSpc>
              <a:spcBef>
                <a:spcPts val="0"/>
              </a:spcBef>
            </a:pPr>
            <a:r>
              <a:rPr lang="en-US" sz="1200" kern="100">
                <a:latin typeface="Gill Sans MT" panose="020B0502020104020203" pitchFamily="34" charset="0"/>
                <a:ea typeface="Calibri" panose="020F0502020204030204" pitchFamily="34" charset="0"/>
                <a:cs typeface="Arial" panose="020B0604020202020204" pitchFamily="34" charset="0"/>
              </a:rPr>
              <a:t>HR Leaders can utilize FedViews Action Tracker and create action plans derived from these insights to measure and monitor progress toward desired outcomes.</a:t>
            </a:r>
          </a:p>
        </p:txBody>
      </p:sp>
      <p:sp>
        <p:nvSpPr>
          <p:cNvPr id="38" name="TextBox 37">
            <a:extLst>
              <a:ext uri="{FF2B5EF4-FFF2-40B4-BE49-F238E27FC236}">
                <a16:creationId xmlns:a16="http://schemas.microsoft.com/office/drawing/2014/main" id="{867702EB-FD10-4DE4-DBBA-524BA5A03B35}"/>
              </a:ext>
            </a:extLst>
          </p:cNvPr>
          <p:cNvSpPr txBox="1"/>
          <p:nvPr/>
        </p:nvSpPr>
        <p:spPr>
          <a:xfrm>
            <a:off x="2702030" y="160881"/>
            <a:ext cx="4980772" cy="1138773"/>
          </a:xfrm>
          <a:prstGeom prst="rect">
            <a:avLst/>
          </a:prstGeom>
          <a:noFill/>
        </p:spPr>
        <p:txBody>
          <a:bodyPr wrap="square" rtlCol="0">
            <a:spAutoFit/>
          </a:bodyPr>
          <a:lstStyle/>
          <a:p>
            <a:r>
              <a:rPr lang="en-US" sz="1800" b="1">
                <a:solidFill>
                  <a:srgbClr val="002060"/>
                </a:solidFill>
                <a:effectLst/>
                <a:latin typeface="Gill Sans MT" panose="020B0502020104020203" pitchFamily="34" charset="0"/>
                <a:ea typeface="Calibri" panose="020F0502020204030204" pitchFamily="34" charset="0"/>
                <a:cs typeface="Arial" panose="020B0604020202020204" pitchFamily="34" charset="0"/>
              </a:rPr>
              <a:t>Improving Organizational Health and Performance</a:t>
            </a:r>
          </a:p>
          <a:p>
            <a:r>
              <a:rPr lang="en-US" sz="1600" i="1">
                <a:solidFill>
                  <a:srgbClr val="002060"/>
                </a:solidFill>
              </a:rPr>
              <a:t>How GovStrive's capabilities and applications can help agencies meet objectives in OMB M-23-15</a:t>
            </a:r>
          </a:p>
        </p:txBody>
      </p:sp>
    </p:spTree>
    <p:extLst>
      <p:ext uri="{BB962C8B-B14F-4D97-AF65-F5344CB8AC3E}">
        <p14:creationId xmlns:p14="http://schemas.microsoft.com/office/powerpoint/2010/main" val="3917286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CF17BAD7-6A8A-4227-8307-57B4814B2664}"/>
              </a:ext>
            </a:extLst>
          </p:cNvPr>
          <p:cNvSpPr>
            <a:spLocks noChangeArrowheads="1"/>
          </p:cNvSpPr>
          <p:nvPr/>
        </p:nvSpPr>
        <p:spPr bwMode="auto">
          <a:xfrm>
            <a:off x="0" y="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0" name="Rectangle 49">
            <a:extLst>
              <a:ext uri="{FF2B5EF4-FFF2-40B4-BE49-F238E27FC236}">
                <a16:creationId xmlns:a16="http://schemas.microsoft.com/office/drawing/2014/main" id="{11328A9C-24CC-4074-AFEE-9D9E6151B460}"/>
              </a:ext>
            </a:extLst>
          </p:cNvPr>
          <p:cNvSpPr/>
          <p:nvPr/>
        </p:nvSpPr>
        <p:spPr>
          <a:xfrm>
            <a:off x="82014" y="131689"/>
            <a:ext cx="7676317" cy="1762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23">
            <a:extLst>
              <a:ext uri="{FF2B5EF4-FFF2-40B4-BE49-F238E27FC236}">
                <a16:creationId xmlns:a16="http://schemas.microsoft.com/office/drawing/2014/main" id="{8DF2482F-EDE0-4B9D-A1D6-11E216E283C4}"/>
              </a:ext>
            </a:extLst>
          </p:cNvPr>
          <p:cNvSpPr>
            <a:spLocks noChangeArrowheads="1"/>
          </p:cNvSpPr>
          <p:nvPr/>
        </p:nvSpPr>
        <p:spPr bwMode="auto">
          <a:xfrm>
            <a:off x="0" y="4572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9" name="Straight Connector 58">
            <a:extLst>
              <a:ext uri="{FF2B5EF4-FFF2-40B4-BE49-F238E27FC236}">
                <a16:creationId xmlns:a16="http://schemas.microsoft.com/office/drawing/2014/main" id="{9F44199B-235E-4C51-A9B9-FDD379E7A328}"/>
              </a:ext>
            </a:extLst>
          </p:cNvPr>
          <p:cNvCxnSpPr>
            <a:cxnSpLocks/>
          </p:cNvCxnSpPr>
          <p:nvPr/>
        </p:nvCxnSpPr>
        <p:spPr>
          <a:xfrm>
            <a:off x="2398834" y="202588"/>
            <a:ext cx="0" cy="1010472"/>
          </a:xfrm>
          <a:prstGeom prst="line">
            <a:avLst/>
          </a:prstGeom>
          <a:ln w="19050">
            <a:solidFill>
              <a:srgbClr val="F0B917"/>
            </a:solidFill>
          </a:ln>
        </p:spPr>
        <p:style>
          <a:lnRef idx="2">
            <a:schemeClr val="accent3"/>
          </a:lnRef>
          <a:fillRef idx="0">
            <a:schemeClr val="accent3"/>
          </a:fillRef>
          <a:effectRef idx="1">
            <a:schemeClr val="accent3"/>
          </a:effectRef>
          <a:fontRef idx="minor">
            <a:schemeClr val="tx1"/>
          </a:fontRef>
        </p:style>
      </p:cxnSp>
      <p:cxnSp>
        <p:nvCxnSpPr>
          <p:cNvPr id="62" name="Straight Connector 61">
            <a:extLst>
              <a:ext uri="{FF2B5EF4-FFF2-40B4-BE49-F238E27FC236}">
                <a16:creationId xmlns:a16="http://schemas.microsoft.com/office/drawing/2014/main" id="{CDA0F12E-9FA1-45E0-9417-F75CDCA234FF}"/>
              </a:ext>
            </a:extLst>
          </p:cNvPr>
          <p:cNvCxnSpPr>
            <a:cxnSpLocks/>
          </p:cNvCxnSpPr>
          <p:nvPr/>
        </p:nvCxnSpPr>
        <p:spPr>
          <a:xfrm>
            <a:off x="227237" y="1313248"/>
            <a:ext cx="7373552" cy="0"/>
          </a:xfrm>
          <a:prstGeom prst="line">
            <a:avLst/>
          </a:prstGeom>
          <a:ln w="19050">
            <a:solidFill>
              <a:srgbClr val="467292"/>
            </a:solidFill>
          </a:ln>
        </p:spPr>
        <p:style>
          <a:lnRef idx="2">
            <a:schemeClr val="accent3"/>
          </a:lnRef>
          <a:fillRef idx="0">
            <a:schemeClr val="accent3"/>
          </a:fillRef>
          <a:effectRef idx="1">
            <a:schemeClr val="accent3"/>
          </a:effectRef>
          <a:fontRef idx="minor">
            <a:schemeClr val="tx1"/>
          </a:fontRef>
        </p:style>
      </p:cxnSp>
      <p:sp>
        <p:nvSpPr>
          <p:cNvPr id="64" name="Rectangle 63">
            <a:extLst>
              <a:ext uri="{FF2B5EF4-FFF2-40B4-BE49-F238E27FC236}">
                <a16:creationId xmlns:a16="http://schemas.microsoft.com/office/drawing/2014/main" id="{E94CACCF-D307-4973-AAF5-4364B9A3D3C6}"/>
              </a:ext>
            </a:extLst>
          </p:cNvPr>
          <p:cNvSpPr/>
          <p:nvPr/>
        </p:nvSpPr>
        <p:spPr>
          <a:xfrm>
            <a:off x="322512" y="9805720"/>
            <a:ext cx="7254240" cy="175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Rectangle 64">
            <a:extLst>
              <a:ext uri="{FF2B5EF4-FFF2-40B4-BE49-F238E27FC236}">
                <a16:creationId xmlns:a16="http://schemas.microsoft.com/office/drawing/2014/main" id="{74994934-226B-40A1-ACA2-D8E4211273BA}"/>
              </a:ext>
            </a:extLst>
          </p:cNvPr>
          <p:cNvSpPr/>
          <p:nvPr/>
        </p:nvSpPr>
        <p:spPr>
          <a:xfrm>
            <a:off x="73079" y="9643966"/>
            <a:ext cx="7699321" cy="412192"/>
          </a:xfrm>
          <a:prstGeom prst="rect">
            <a:avLst/>
          </a:prstGeom>
          <a:solidFill>
            <a:srgbClr val="467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govstrive.com    |    fedchart.com    |    (478) 304-3080 </a:t>
            </a:r>
          </a:p>
        </p:txBody>
      </p:sp>
      <p:pic>
        <p:nvPicPr>
          <p:cNvPr id="66" name="Picture 65">
            <a:extLst>
              <a:ext uri="{FF2B5EF4-FFF2-40B4-BE49-F238E27FC236}">
                <a16:creationId xmlns:a16="http://schemas.microsoft.com/office/drawing/2014/main" id="{81B0938A-D057-49C6-8F5E-EED02DDC3824}"/>
              </a:ext>
            </a:extLst>
          </p:cNvPr>
          <p:cNvPicPr>
            <a:picLocks noChangeAspect="1"/>
          </p:cNvPicPr>
          <p:nvPr/>
        </p:nvPicPr>
        <p:blipFill rotWithShape="1">
          <a:blip r:embed="rId3">
            <a:extLst>
              <a:ext uri="{28A0092B-C50C-407E-A947-70E740481C1C}">
                <a14:useLocalDpi xmlns:a14="http://schemas.microsoft.com/office/drawing/2010/main" val="0"/>
              </a:ext>
            </a:extLst>
          </a:blip>
          <a:srcRect l="21223" r="20842"/>
          <a:stretch/>
        </p:blipFill>
        <p:spPr>
          <a:xfrm>
            <a:off x="6663179" y="8995015"/>
            <a:ext cx="1065830" cy="629961"/>
          </a:xfrm>
          <a:prstGeom prst="rect">
            <a:avLst/>
          </a:prstGeom>
        </p:spPr>
      </p:pic>
      <p:sp>
        <p:nvSpPr>
          <p:cNvPr id="13" name="Rectangle 12">
            <a:extLst>
              <a:ext uri="{FF2B5EF4-FFF2-40B4-BE49-F238E27FC236}">
                <a16:creationId xmlns:a16="http://schemas.microsoft.com/office/drawing/2014/main" id="{1FBE1E13-B682-4EF0-957A-46363A01C91A}"/>
              </a:ext>
            </a:extLst>
          </p:cNvPr>
          <p:cNvSpPr/>
          <p:nvPr/>
        </p:nvSpPr>
        <p:spPr>
          <a:xfrm>
            <a:off x="-12213" y="0"/>
            <a:ext cx="113504" cy="10056158"/>
          </a:xfrm>
          <a:prstGeom prst="rect">
            <a:avLst/>
          </a:prstGeom>
          <a:solidFill>
            <a:srgbClr val="F0B9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416BF73-F411-657D-2B89-3F30A156FB4A}"/>
              </a:ext>
            </a:extLst>
          </p:cNvPr>
          <p:cNvSpPr txBox="1"/>
          <p:nvPr/>
        </p:nvSpPr>
        <p:spPr>
          <a:xfrm>
            <a:off x="295618" y="7665274"/>
            <a:ext cx="7259918" cy="830997"/>
          </a:xfrm>
          <a:prstGeom prst="rect">
            <a:avLst/>
          </a:prstGeom>
          <a:noFill/>
        </p:spPr>
        <p:txBody>
          <a:bodyPr wrap="square" rtlCol="0">
            <a:spAutoFit/>
          </a:bodyPr>
          <a:lstStyle/>
          <a:p>
            <a:pPr algn="just"/>
            <a:r>
              <a:rPr lang="en-US" sz="1200" i="1" kern="100" dirty="0">
                <a:latin typeface="Gill Sans MT" panose="020B0502020104020203" pitchFamily="34" charset="0"/>
                <a:cs typeface="Arial" panose="020B0604020202020204" pitchFamily="34" charset="0"/>
              </a:rPr>
              <a:t>As the federal workforce returns to the office, fostering an agency work environment focused on organizational health and performance is vital to attract top talent, bolster employee engagement, and retain a high-performing workforce. GovStrive has the capabilities and resources HR leaders need to meet these objectives, ensuring your agency is an employer of choice. Request a demo of any of our FedSuite applications today.</a:t>
            </a:r>
            <a:endParaRPr lang="en-US" sz="1200" i="1" kern="100">
              <a:latin typeface="Gill Sans MT" panose="020B0502020104020203" pitchFamily="34" charset="0"/>
              <a:cs typeface="Arial" panose="020B0604020202020204" pitchFamily="34" charset="0"/>
            </a:endParaRPr>
          </a:p>
        </p:txBody>
      </p:sp>
      <p:cxnSp>
        <p:nvCxnSpPr>
          <p:cNvPr id="22" name="Straight Connector 21">
            <a:extLst>
              <a:ext uri="{FF2B5EF4-FFF2-40B4-BE49-F238E27FC236}">
                <a16:creationId xmlns:a16="http://schemas.microsoft.com/office/drawing/2014/main" id="{743E262F-3285-7C50-2619-9D3E40CB716B}"/>
              </a:ext>
            </a:extLst>
          </p:cNvPr>
          <p:cNvCxnSpPr>
            <a:cxnSpLocks/>
          </p:cNvCxnSpPr>
          <p:nvPr/>
        </p:nvCxnSpPr>
        <p:spPr>
          <a:xfrm>
            <a:off x="404685" y="7403388"/>
            <a:ext cx="7150851"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B8E72EB-AAC8-BBF7-6273-2EF04F25F1AA}"/>
              </a:ext>
            </a:extLst>
          </p:cNvPr>
          <p:cNvSpPr txBox="1"/>
          <p:nvPr/>
        </p:nvSpPr>
        <p:spPr>
          <a:xfrm>
            <a:off x="67945" y="1472926"/>
            <a:ext cx="7387621" cy="311624"/>
          </a:xfrm>
          <a:prstGeom prst="rect">
            <a:avLst/>
          </a:prstGeom>
          <a:noFill/>
        </p:spPr>
        <p:txBody>
          <a:bodyPr wrap="square" rtlCol="0">
            <a:spAutoFit/>
          </a:bodyPr>
          <a:lstStyle/>
          <a:p>
            <a:pPr marL="0" marR="0" algn="ctr">
              <a:lnSpc>
                <a:spcPct val="107000"/>
              </a:lnSpc>
              <a:spcBef>
                <a:spcPts val="0"/>
              </a:spcBef>
              <a:spcAft>
                <a:spcPts val="800"/>
              </a:spcAft>
            </a:pPr>
            <a:r>
              <a:rPr lang="en-US" sz="1400" b="1" kern="100">
                <a:solidFill>
                  <a:srgbClr val="002060"/>
                </a:solidFill>
                <a:effectLst/>
                <a:latin typeface="Gill Sans MT" panose="020B0502020104020203" pitchFamily="34" charset="0"/>
                <a:ea typeface="Calibri" panose="020F0502020204030204" pitchFamily="34" charset="0"/>
                <a:cs typeface="Arial" panose="020B0604020202020204" pitchFamily="34" charset="0"/>
              </a:rPr>
              <a:t>FedLens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3" name="Straight Connector 2">
            <a:extLst>
              <a:ext uri="{FF2B5EF4-FFF2-40B4-BE49-F238E27FC236}">
                <a16:creationId xmlns:a16="http://schemas.microsoft.com/office/drawing/2014/main" id="{F43CFA47-64F8-CBD5-A0EE-699E44FD36AC}"/>
              </a:ext>
            </a:extLst>
          </p:cNvPr>
          <p:cNvCxnSpPr>
            <a:cxnSpLocks/>
          </p:cNvCxnSpPr>
          <p:nvPr/>
        </p:nvCxnSpPr>
        <p:spPr>
          <a:xfrm>
            <a:off x="425901" y="1835840"/>
            <a:ext cx="7002369"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7739A1B-42F1-4D0E-8223-FF1FB586F373}"/>
              </a:ext>
            </a:extLst>
          </p:cNvPr>
          <p:cNvSpPr txBox="1"/>
          <p:nvPr/>
        </p:nvSpPr>
        <p:spPr>
          <a:xfrm>
            <a:off x="353788" y="1938608"/>
            <a:ext cx="7111436" cy="675634"/>
          </a:xfrm>
          <a:prstGeom prst="rect">
            <a:avLst/>
          </a:prstGeom>
          <a:noFill/>
        </p:spPr>
        <p:txBody>
          <a:bodyPr wrap="square" rtlCol="0">
            <a:spAutoFit/>
          </a:bodyPr>
          <a:lstStyle/>
          <a:p>
            <a:pPr marL="0" marR="0">
              <a:lnSpc>
                <a:spcPct val="107000"/>
              </a:lnSpc>
              <a:spcBef>
                <a:spcPts val="0"/>
              </a:spcBef>
              <a:spcAft>
                <a:spcPts val="800"/>
              </a:spcAft>
            </a:pPr>
            <a:r>
              <a:rPr lang="en-US" sz="1200" kern="100">
                <a:effectLst/>
                <a:latin typeface="Gill Sans MT" panose="020B0502020104020203" pitchFamily="34" charset="0"/>
                <a:ea typeface="Calibri" panose="020F0502020204030204" pitchFamily="34" charset="0"/>
                <a:cs typeface="Arial" panose="020B0604020202020204" pitchFamily="34" charset="0"/>
              </a:rPr>
              <a:t>FedLens is a research-based HR reporting tool that uses agency data from authoritative systems of record to produce</a:t>
            </a:r>
            <a:r>
              <a:rPr lang="en-US" sz="1200" kern="100">
                <a:latin typeface="Gill Sans MT" panose="020B0502020104020203" pitchFamily="34" charset="0"/>
                <a:ea typeface="Calibri" panose="020F0502020204030204" pitchFamily="34" charset="0"/>
                <a:cs typeface="Arial" panose="020B0604020202020204" pitchFamily="34" charset="0"/>
              </a:rPr>
              <a:t> visualizations</a:t>
            </a:r>
            <a:r>
              <a:rPr lang="en-US" sz="1200" kern="100">
                <a:effectLst/>
                <a:latin typeface="Gill Sans MT" panose="020B0502020104020203" pitchFamily="34" charset="0"/>
                <a:ea typeface="Calibri" panose="020F0502020204030204" pitchFamily="34" charset="0"/>
                <a:cs typeface="Arial" panose="020B0604020202020204" pitchFamily="34" charset="0"/>
              </a:rPr>
              <a:t> that can be utilized to inform agency planning and decision-making. Reports available within FedLens include: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223B587-7D43-17E9-C10A-7CD8345DC9C2}"/>
              </a:ext>
            </a:extLst>
          </p:cNvPr>
          <p:cNvSpPr txBox="1"/>
          <p:nvPr/>
        </p:nvSpPr>
        <p:spPr>
          <a:xfrm>
            <a:off x="319921" y="6312392"/>
            <a:ext cx="7145303" cy="873252"/>
          </a:xfrm>
          <a:prstGeom prst="rect">
            <a:avLst/>
          </a:prstGeom>
          <a:noFill/>
        </p:spPr>
        <p:txBody>
          <a:bodyPr wrap="square" rtlCol="0">
            <a:spAutoFit/>
          </a:bodyPr>
          <a:lstStyle/>
          <a:p>
            <a:pPr marL="0" marR="0" algn="just">
              <a:lnSpc>
                <a:spcPct val="107000"/>
              </a:lnSpc>
              <a:spcBef>
                <a:spcPts val="0"/>
              </a:spcBef>
              <a:spcAft>
                <a:spcPts val="800"/>
              </a:spcAft>
            </a:pPr>
            <a:r>
              <a:rPr lang="en-US" sz="1200" kern="100">
                <a:effectLst/>
                <a:latin typeface="Gill Sans MT" panose="020B0502020104020203" pitchFamily="34" charset="0"/>
                <a:ea typeface="Calibri" panose="020F0502020204030204" pitchFamily="34" charset="0"/>
                <a:cs typeface="Arial" panose="020B0604020202020204" pitchFamily="34" charset="0"/>
              </a:rPr>
              <a:t>By compiling workforce data, retention reports, talent pool analysis, and other specific snapshots for workforce insights, FedLens measures and reports many indicators to inform agencies of their organizational health and performance. The insights provided within FedLens will help H</a:t>
            </a:r>
            <a:r>
              <a:rPr lang="en-US" sz="1200" kern="100">
                <a:latin typeface="Gill Sans MT" panose="020B0502020104020203" pitchFamily="34" charset="0"/>
                <a:ea typeface="Calibri" panose="020F0502020204030204" pitchFamily="34" charset="0"/>
                <a:cs typeface="Arial" panose="020B0604020202020204" pitchFamily="34" charset="0"/>
              </a:rPr>
              <a:t>R leaders</a:t>
            </a:r>
            <a:r>
              <a:rPr lang="en-US" sz="1200" kern="100">
                <a:effectLst/>
                <a:latin typeface="Gill Sans MT" panose="020B0502020104020203" pitchFamily="34" charset="0"/>
                <a:ea typeface="Calibri" panose="020F0502020204030204" pitchFamily="34" charset="0"/>
                <a:cs typeface="Arial" panose="020B0604020202020204" pitchFamily="34" charset="0"/>
              </a:rPr>
              <a:t> make informed, data-driven decisions to meet their departmental and agency goals. </a:t>
            </a:r>
            <a:endParaRPr lang="en-US"/>
          </a:p>
        </p:txBody>
      </p:sp>
      <p:pic>
        <p:nvPicPr>
          <p:cNvPr id="14" name="Picture 13">
            <a:extLst>
              <a:ext uri="{FF2B5EF4-FFF2-40B4-BE49-F238E27FC236}">
                <a16:creationId xmlns:a16="http://schemas.microsoft.com/office/drawing/2014/main" id="{1345FC46-D382-D258-ECE4-707D3AA66ACF}"/>
              </a:ext>
            </a:extLst>
          </p:cNvPr>
          <p:cNvPicPr>
            <a:picLocks noChangeAspect="1"/>
          </p:cNvPicPr>
          <p:nvPr/>
        </p:nvPicPr>
        <p:blipFill rotWithShape="1">
          <a:blip r:embed="rId3">
            <a:extLst>
              <a:ext uri="{28A0092B-C50C-407E-A947-70E740481C1C}">
                <a14:useLocalDpi xmlns:a14="http://schemas.microsoft.com/office/drawing/2010/main" val="0"/>
              </a:ext>
            </a:extLst>
          </a:blip>
          <a:srcRect l="21223" r="20842"/>
          <a:stretch/>
        </p:blipFill>
        <p:spPr>
          <a:xfrm>
            <a:off x="579460" y="238582"/>
            <a:ext cx="1650733" cy="975669"/>
          </a:xfrm>
          <a:prstGeom prst="rect">
            <a:avLst/>
          </a:prstGeom>
        </p:spPr>
      </p:pic>
      <p:sp>
        <p:nvSpPr>
          <p:cNvPr id="9" name="TextBox 8">
            <a:extLst>
              <a:ext uri="{FF2B5EF4-FFF2-40B4-BE49-F238E27FC236}">
                <a16:creationId xmlns:a16="http://schemas.microsoft.com/office/drawing/2014/main" id="{783DFF8F-B955-D0C7-4870-166324DC6FB6}"/>
              </a:ext>
            </a:extLst>
          </p:cNvPr>
          <p:cNvSpPr txBox="1"/>
          <p:nvPr/>
        </p:nvSpPr>
        <p:spPr>
          <a:xfrm>
            <a:off x="2702030" y="160881"/>
            <a:ext cx="4980772" cy="1138773"/>
          </a:xfrm>
          <a:prstGeom prst="rect">
            <a:avLst/>
          </a:prstGeom>
          <a:noFill/>
        </p:spPr>
        <p:txBody>
          <a:bodyPr wrap="square" rtlCol="0">
            <a:spAutoFit/>
          </a:bodyPr>
          <a:lstStyle/>
          <a:p>
            <a:r>
              <a:rPr lang="en-US" sz="1800" b="1">
                <a:solidFill>
                  <a:srgbClr val="002060"/>
                </a:solidFill>
                <a:effectLst/>
                <a:latin typeface="Gill Sans MT" panose="020B0502020104020203" pitchFamily="34" charset="0"/>
                <a:ea typeface="Calibri" panose="020F0502020204030204" pitchFamily="34" charset="0"/>
                <a:cs typeface="Arial" panose="020B0604020202020204" pitchFamily="34" charset="0"/>
              </a:rPr>
              <a:t>Improving Organizational Health and Performance</a:t>
            </a:r>
          </a:p>
          <a:p>
            <a:r>
              <a:rPr lang="en-US" sz="1600" i="1">
                <a:solidFill>
                  <a:srgbClr val="002060"/>
                </a:solidFill>
              </a:rPr>
              <a:t>How GovStrive's capabilities and applications can help agencies meet objectives in OMB M-23-15</a:t>
            </a:r>
          </a:p>
        </p:txBody>
      </p:sp>
      <p:grpSp>
        <p:nvGrpSpPr>
          <p:cNvPr id="4" name="Group 3">
            <a:extLst>
              <a:ext uri="{FF2B5EF4-FFF2-40B4-BE49-F238E27FC236}">
                <a16:creationId xmlns:a16="http://schemas.microsoft.com/office/drawing/2014/main" id="{8FC02ACB-7D8E-77E3-7A31-8AE7D0AC07CE}"/>
              </a:ext>
            </a:extLst>
          </p:cNvPr>
          <p:cNvGrpSpPr/>
          <p:nvPr/>
        </p:nvGrpSpPr>
        <p:grpSpPr>
          <a:xfrm>
            <a:off x="400065" y="2783215"/>
            <a:ext cx="6900206" cy="3346022"/>
            <a:chOff x="400065" y="2343606"/>
            <a:chExt cx="6900206" cy="3346022"/>
          </a:xfrm>
        </p:grpSpPr>
        <p:grpSp>
          <p:nvGrpSpPr>
            <p:cNvPr id="11" name="Group 10">
              <a:extLst>
                <a:ext uri="{FF2B5EF4-FFF2-40B4-BE49-F238E27FC236}">
                  <a16:creationId xmlns:a16="http://schemas.microsoft.com/office/drawing/2014/main" id="{E77106E4-0DB8-4B1B-285D-4EDFE4DAE0EA}"/>
                </a:ext>
              </a:extLst>
            </p:cNvPr>
            <p:cNvGrpSpPr/>
            <p:nvPr/>
          </p:nvGrpSpPr>
          <p:grpSpPr>
            <a:xfrm>
              <a:off x="400065" y="2350139"/>
              <a:ext cx="1622613" cy="3326574"/>
              <a:chOff x="1018638" y="2693436"/>
              <a:chExt cx="1622613" cy="3326574"/>
            </a:xfrm>
          </p:grpSpPr>
          <p:grpSp>
            <p:nvGrpSpPr>
              <p:cNvPr id="10" name="Group 9">
                <a:extLst>
                  <a:ext uri="{FF2B5EF4-FFF2-40B4-BE49-F238E27FC236}">
                    <a16:creationId xmlns:a16="http://schemas.microsoft.com/office/drawing/2014/main" id="{24870B85-2856-6878-C922-F9C65F3E200F}"/>
                  </a:ext>
                </a:extLst>
              </p:cNvPr>
              <p:cNvGrpSpPr/>
              <p:nvPr/>
            </p:nvGrpSpPr>
            <p:grpSpPr>
              <a:xfrm>
                <a:off x="1018639" y="2693436"/>
                <a:ext cx="1622612" cy="3326574"/>
                <a:chOff x="1018639" y="2693436"/>
                <a:chExt cx="1622612" cy="3326574"/>
              </a:xfrm>
            </p:grpSpPr>
            <p:sp>
              <p:nvSpPr>
                <p:cNvPr id="12" name="Rectangle: Rounded Corners 11">
                  <a:extLst>
                    <a:ext uri="{FF2B5EF4-FFF2-40B4-BE49-F238E27FC236}">
                      <a16:creationId xmlns:a16="http://schemas.microsoft.com/office/drawing/2014/main" id="{64E792FA-353C-A39D-C1B4-C2C3A2FC6E5A}"/>
                    </a:ext>
                  </a:extLst>
                </p:cNvPr>
                <p:cNvSpPr/>
                <p:nvPr/>
              </p:nvSpPr>
              <p:spPr>
                <a:xfrm>
                  <a:off x="1018639" y="3212874"/>
                  <a:ext cx="1622612" cy="2807136"/>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D74C707-BCAD-A804-48C2-27B8A93A5BEC}"/>
                    </a:ext>
                  </a:extLst>
                </p:cNvPr>
                <p:cNvSpPr/>
                <p:nvPr/>
              </p:nvSpPr>
              <p:spPr>
                <a:xfrm>
                  <a:off x="1287667" y="2693436"/>
                  <a:ext cx="1051560" cy="105156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8" name="Graphic 17" descr="Connections with solid fill">
                <a:extLst>
                  <a:ext uri="{FF2B5EF4-FFF2-40B4-BE49-F238E27FC236}">
                    <a16:creationId xmlns:a16="http://schemas.microsoft.com/office/drawing/2014/main" id="{3895718D-2965-0FB1-3B7F-8A9CD0BC9A9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446788" y="2859076"/>
                <a:ext cx="731520" cy="731520"/>
              </a:xfrm>
              <a:prstGeom prst="rect">
                <a:avLst/>
              </a:prstGeom>
            </p:spPr>
          </p:pic>
          <p:sp>
            <p:nvSpPr>
              <p:cNvPr id="19" name="TextBox 18">
                <a:extLst>
                  <a:ext uri="{FF2B5EF4-FFF2-40B4-BE49-F238E27FC236}">
                    <a16:creationId xmlns:a16="http://schemas.microsoft.com/office/drawing/2014/main" id="{4EAD0D2E-F396-0A20-64A3-4767820E7BEE}"/>
                  </a:ext>
                </a:extLst>
              </p:cNvPr>
              <p:cNvSpPr txBox="1"/>
              <p:nvPr/>
            </p:nvSpPr>
            <p:spPr>
              <a:xfrm>
                <a:off x="1018638" y="3784885"/>
                <a:ext cx="1622612" cy="1977464"/>
              </a:xfrm>
              <a:prstGeom prst="rect">
                <a:avLst/>
              </a:prstGeom>
              <a:noFill/>
            </p:spPr>
            <p:txBody>
              <a:bodyPr wrap="square" rtlCol="0">
                <a:spAutoFit/>
              </a:bodyPr>
              <a:lstStyle/>
              <a:p>
                <a:pPr algn="ctr">
                  <a:spcAft>
                    <a:spcPts val="600"/>
                  </a:spcAft>
                </a:pPr>
                <a:r>
                  <a:rPr lang="en-US" sz="1050" b="1" dirty="0"/>
                  <a:t>Retention Analysis:</a:t>
                </a:r>
              </a:p>
              <a:p>
                <a:pPr algn="ctr"/>
                <a:r>
                  <a:rPr lang="en-US" sz="900" dirty="0"/>
                  <a:t>Reports on retention trends by length of service, education, occupation, and DEIA variables using workforce data. </a:t>
                </a:r>
              </a:p>
              <a:p>
                <a:pPr algn="ctr"/>
                <a:endParaRPr lang="en-US" sz="800" dirty="0"/>
              </a:p>
              <a:p>
                <a:pPr algn="ctr"/>
                <a:r>
                  <a:rPr lang="en-US" sz="900" dirty="0"/>
                  <a:t>This data is then leveraged to determine how opportunities for promotions, awards, career advancement and quality step increases (QSI) can be strategically used to improve retention.</a:t>
                </a:r>
              </a:p>
            </p:txBody>
          </p:sp>
        </p:grpSp>
        <p:grpSp>
          <p:nvGrpSpPr>
            <p:cNvPr id="16" name="Group 15">
              <a:extLst>
                <a:ext uri="{FF2B5EF4-FFF2-40B4-BE49-F238E27FC236}">
                  <a16:creationId xmlns:a16="http://schemas.microsoft.com/office/drawing/2014/main" id="{BA4927A9-A0C3-E0BC-04FF-B3C8169E42E1}"/>
                </a:ext>
              </a:extLst>
            </p:cNvPr>
            <p:cNvGrpSpPr/>
            <p:nvPr/>
          </p:nvGrpSpPr>
          <p:grpSpPr>
            <a:xfrm>
              <a:off x="2159263" y="2350139"/>
              <a:ext cx="1622613" cy="3339489"/>
              <a:chOff x="1018638" y="2693436"/>
              <a:chExt cx="1622613" cy="3339489"/>
            </a:xfrm>
          </p:grpSpPr>
          <p:grpSp>
            <p:nvGrpSpPr>
              <p:cNvPr id="17" name="Group 16">
                <a:extLst>
                  <a:ext uri="{FF2B5EF4-FFF2-40B4-BE49-F238E27FC236}">
                    <a16:creationId xmlns:a16="http://schemas.microsoft.com/office/drawing/2014/main" id="{3E97BD01-86B7-DDDC-DB8E-3A56D821C9BC}"/>
                  </a:ext>
                </a:extLst>
              </p:cNvPr>
              <p:cNvGrpSpPr/>
              <p:nvPr/>
            </p:nvGrpSpPr>
            <p:grpSpPr>
              <a:xfrm>
                <a:off x="1018639" y="2693436"/>
                <a:ext cx="1622612" cy="3326574"/>
                <a:chOff x="1018639" y="2693436"/>
                <a:chExt cx="1622612" cy="3326574"/>
              </a:xfrm>
            </p:grpSpPr>
            <p:sp>
              <p:nvSpPr>
                <p:cNvPr id="23" name="Rectangle: Rounded Corners 22">
                  <a:extLst>
                    <a:ext uri="{FF2B5EF4-FFF2-40B4-BE49-F238E27FC236}">
                      <a16:creationId xmlns:a16="http://schemas.microsoft.com/office/drawing/2014/main" id="{86B12072-05BD-F4DF-ADCE-886901898D8B}"/>
                    </a:ext>
                  </a:extLst>
                </p:cNvPr>
                <p:cNvSpPr/>
                <p:nvPr/>
              </p:nvSpPr>
              <p:spPr>
                <a:xfrm>
                  <a:off x="1018639" y="3212874"/>
                  <a:ext cx="1622612" cy="2807136"/>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764A0872-01F4-EB6C-D4DF-29278E052BD1}"/>
                    </a:ext>
                  </a:extLst>
                </p:cNvPr>
                <p:cNvSpPr/>
                <p:nvPr/>
              </p:nvSpPr>
              <p:spPr>
                <a:xfrm>
                  <a:off x="1285343" y="2693436"/>
                  <a:ext cx="1051560" cy="105156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 name="Graphic 19" descr="Users with solid fill">
                <a:extLst>
                  <a:ext uri="{FF2B5EF4-FFF2-40B4-BE49-F238E27FC236}">
                    <a16:creationId xmlns:a16="http://schemas.microsoft.com/office/drawing/2014/main" id="{4DB82C49-AFD6-1229-50DD-0075C91B34D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471359" y="2814047"/>
                <a:ext cx="731520" cy="731520"/>
              </a:xfrm>
              <a:prstGeom prst="rect">
                <a:avLst/>
              </a:prstGeom>
            </p:spPr>
          </p:pic>
          <p:sp>
            <p:nvSpPr>
              <p:cNvPr id="21" name="TextBox 20">
                <a:extLst>
                  <a:ext uri="{FF2B5EF4-FFF2-40B4-BE49-F238E27FC236}">
                    <a16:creationId xmlns:a16="http://schemas.microsoft.com/office/drawing/2014/main" id="{99A762FA-77D8-1E5D-F2CA-667F1A54CAFF}"/>
                  </a:ext>
                </a:extLst>
              </p:cNvPr>
              <p:cNvSpPr txBox="1"/>
              <p:nvPr/>
            </p:nvSpPr>
            <p:spPr>
              <a:xfrm>
                <a:off x="1018638" y="3793851"/>
                <a:ext cx="1622612" cy="2239074"/>
              </a:xfrm>
              <a:prstGeom prst="rect">
                <a:avLst/>
              </a:prstGeom>
              <a:noFill/>
            </p:spPr>
            <p:txBody>
              <a:bodyPr wrap="square" rtlCol="0">
                <a:spAutoFit/>
              </a:bodyPr>
              <a:lstStyle/>
              <a:p>
                <a:pPr algn="ctr">
                  <a:spcAft>
                    <a:spcPts val="600"/>
                  </a:spcAft>
                </a:pPr>
                <a:r>
                  <a:rPr lang="en-US" sz="1050" b="1" dirty="0"/>
                  <a:t>Talent Pool Analysis:</a:t>
                </a:r>
              </a:p>
              <a:p>
                <a:pPr algn="ctr"/>
                <a:r>
                  <a:rPr lang="en-US" sz="900" dirty="0"/>
                  <a:t>Agency workforce data is compared against DEIA benchmarks to outline skill gaps in the onboard workforce. </a:t>
                </a:r>
              </a:p>
              <a:p>
                <a:pPr algn="ctr"/>
                <a:endParaRPr lang="en-US" sz="700" dirty="0"/>
              </a:p>
              <a:p>
                <a:pPr algn="ctr"/>
                <a:r>
                  <a:rPr lang="en-US" sz="900" dirty="0"/>
                  <a:t>In addition, </a:t>
                </a:r>
                <a:r>
                  <a:rPr lang="en-US" sz="900" dirty="0" err="1"/>
                  <a:t>FedLens</a:t>
                </a:r>
                <a:r>
                  <a:rPr lang="en-US" sz="900" dirty="0"/>
                  <a:t> can help HR leaders identify and recruit potential employees from diverse backgrounds by identifying pools of individuals with the required skills or backgrounds across the country.</a:t>
                </a:r>
              </a:p>
            </p:txBody>
          </p:sp>
        </p:grpSp>
        <p:grpSp>
          <p:nvGrpSpPr>
            <p:cNvPr id="25" name="Group 24">
              <a:extLst>
                <a:ext uri="{FF2B5EF4-FFF2-40B4-BE49-F238E27FC236}">
                  <a16:creationId xmlns:a16="http://schemas.microsoft.com/office/drawing/2014/main" id="{F5B3B2CF-AC5F-01B9-BCAE-9A76E6AC0100}"/>
                </a:ext>
              </a:extLst>
            </p:cNvPr>
            <p:cNvGrpSpPr/>
            <p:nvPr/>
          </p:nvGrpSpPr>
          <p:grpSpPr>
            <a:xfrm>
              <a:off x="3918461" y="2350139"/>
              <a:ext cx="1622613" cy="3326574"/>
              <a:chOff x="1018638" y="2693436"/>
              <a:chExt cx="1622613" cy="3326574"/>
            </a:xfrm>
          </p:grpSpPr>
          <p:grpSp>
            <p:nvGrpSpPr>
              <p:cNvPr id="26" name="Group 25">
                <a:extLst>
                  <a:ext uri="{FF2B5EF4-FFF2-40B4-BE49-F238E27FC236}">
                    <a16:creationId xmlns:a16="http://schemas.microsoft.com/office/drawing/2014/main" id="{45B524B0-E087-2DD1-9FB6-774B3BB84C61}"/>
                  </a:ext>
                </a:extLst>
              </p:cNvPr>
              <p:cNvGrpSpPr/>
              <p:nvPr/>
            </p:nvGrpSpPr>
            <p:grpSpPr>
              <a:xfrm>
                <a:off x="1018639" y="2693436"/>
                <a:ext cx="1622612" cy="3326574"/>
                <a:chOff x="1018639" y="2693436"/>
                <a:chExt cx="1622612" cy="3326574"/>
              </a:xfrm>
            </p:grpSpPr>
            <p:sp>
              <p:nvSpPr>
                <p:cNvPr id="29" name="Rectangle: Rounded Corners 28">
                  <a:extLst>
                    <a:ext uri="{FF2B5EF4-FFF2-40B4-BE49-F238E27FC236}">
                      <a16:creationId xmlns:a16="http://schemas.microsoft.com/office/drawing/2014/main" id="{28BFD980-8106-E2C6-3CF8-18D1E473355A}"/>
                    </a:ext>
                  </a:extLst>
                </p:cNvPr>
                <p:cNvSpPr/>
                <p:nvPr/>
              </p:nvSpPr>
              <p:spPr>
                <a:xfrm>
                  <a:off x="1018639" y="3212874"/>
                  <a:ext cx="1622612" cy="2807136"/>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E665EB1-7910-5EFE-23F8-F070C11A8057}"/>
                    </a:ext>
                  </a:extLst>
                </p:cNvPr>
                <p:cNvSpPr/>
                <p:nvPr/>
              </p:nvSpPr>
              <p:spPr>
                <a:xfrm>
                  <a:off x="1285343" y="2693436"/>
                  <a:ext cx="1051560" cy="105156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7" name="Graphic 26" descr="Camera with solid fill">
                <a:extLst>
                  <a:ext uri="{FF2B5EF4-FFF2-40B4-BE49-F238E27FC236}">
                    <a16:creationId xmlns:a16="http://schemas.microsoft.com/office/drawing/2014/main" id="{230815A8-9409-9443-FEE9-3B099875FF6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2395" y="2813068"/>
                <a:ext cx="731520" cy="731520"/>
              </a:xfrm>
              <a:prstGeom prst="rect">
                <a:avLst/>
              </a:prstGeom>
            </p:spPr>
          </p:pic>
          <p:sp>
            <p:nvSpPr>
              <p:cNvPr id="28" name="TextBox 27">
                <a:extLst>
                  <a:ext uri="{FF2B5EF4-FFF2-40B4-BE49-F238E27FC236}">
                    <a16:creationId xmlns:a16="http://schemas.microsoft.com/office/drawing/2014/main" id="{D2F87085-276A-AB05-65C0-420DE6D789CF}"/>
                  </a:ext>
                </a:extLst>
              </p:cNvPr>
              <p:cNvSpPr txBox="1"/>
              <p:nvPr/>
            </p:nvSpPr>
            <p:spPr>
              <a:xfrm>
                <a:off x="1018638" y="3784883"/>
                <a:ext cx="1622612" cy="1577355"/>
              </a:xfrm>
              <a:prstGeom prst="rect">
                <a:avLst/>
              </a:prstGeom>
              <a:noFill/>
            </p:spPr>
            <p:txBody>
              <a:bodyPr wrap="square" rtlCol="0">
                <a:spAutoFit/>
              </a:bodyPr>
              <a:lstStyle/>
              <a:p>
                <a:pPr algn="ctr">
                  <a:spcAft>
                    <a:spcPts val="600"/>
                  </a:spcAft>
                </a:pPr>
                <a:r>
                  <a:rPr lang="en-US" sz="1050" b="1" dirty="0"/>
                  <a:t>Workforce Snapshots: </a:t>
                </a:r>
              </a:p>
              <a:p>
                <a:pPr algn="ctr"/>
                <a:r>
                  <a:rPr lang="en-US" sz="900" dirty="0"/>
                  <a:t>Provides det</a:t>
                </a:r>
                <a:r>
                  <a:rPr lang="en-US" sz="900" kern="100" dirty="0">
                    <a:effectLst/>
                    <a:latin typeface="Gill Sans MT" panose="020B0502020104020203" pitchFamily="34" charset="0"/>
                    <a:ea typeface="Calibri" panose="020F0502020204030204" pitchFamily="34" charset="0"/>
                    <a:cs typeface="Arial" panose="020B0604020202020204" pitchFamily="34" charset="0"/>
                  </a:rPr>
                  <a:t>ails on the onboard workforce for key populations of interest. </a:t>
                </a:r>
              </a:p>
              <a:p>
                <a:pPr algn="ctr"/>
                <a:endParaRPr lang="en-US" sz="800" kern="100" dirty="0">
                  <a:latin typeface="Gill Sans MT" panose="020B0502020104020203" pitchFamily="34" charset="0"/>
                  <a:ea typeface="Calibri" panose="020F0502020204030204" pitchFamily="34" charset="0"/>
                  <a:cs typeface="Arial" panose="020B0604020202020204" pitchFamily="34" charset="0"/>
                </a:endParaRPr>
              </a:p>
              <a:p>
                <a:pPr algn="ctr"/>
                <a:r>
                  <a:rPr lang="en-US" sz="900" kern="100" dirty="0">
                    <a:effectLst/>
                    <a:latin typeface="Gill Sans MT" panose="020B0502020104020203" pitchFamily="34" charset="0"/>
                    <a:ea typeface="Calibri" panose="020F0502020204030204" pitchFamily="34" charset="0"/>
                    <a:cs typeface="Arial" panose="020B0604020202020204" pitchFamily="34" charset="0"/>
                  </a:rPr>
                  <a:t>Key metrics and visualizations reported in snapshots include retirement eligibility, veteran status, RNO/ERI categories, and disability status.</a:t>
                </a:r>
                <a:endParaRPr lang="en-US" sz="900" dirty="0"/>
              </a:p>
            </p:txBody>
          </p:sp>
        </p:grpSp>
        <p:grpSp>
          <p:nvGrpSpPr>
            <p:cNvPr id="31" name="Group 30">
              <a:extLst>
                <a:ext uri="{FF2B5EF4-FFF2-40B4-BE49-F238E27FC236}">
                  <a16:creationId xmlns:a16="http://schemas.microsoft.com/office/drawing/2014/main" id="{C51E3909-BC33-5DB9-64BC-C8664515AA36}"/>
                </a:ext>
              </a:extLst>
            </p:cNvPr>
            <p:cNvGrpSpPr/>
            <p:nvPr/>
          </p:nvGrpSpPr>
          <p:grpSpPr>
            <a:xfrm>
              <a:off x="5677659" y="2343606"/>
              <a:ext cx="1622612" cy="3333107"/>
              <a:chOff x="1002299" y="2693436"/>
              <a:chExt cx="1622612" cy="3333107"/>
            </a:xfrm>
          </p:grpSpPr>
          <p:grpSp>
            <p:nvGrpSpPr>
              <p:cNvPr id="32" name="Group 31">
                <a:extLst>
                  <a:ext uri="{FF2B5EF4-FFF2-40B4-BE49-F238E27FC236}">
                    <a16:creationId xmlns:a16="http://schemas.microsoft.com/office/drawing/2014/main" id="{E470A7F2-B7F7-41BA-D354-B7716BB16194}"/>
                  </a:ext>
                </a:extLst>
              </p:cNvPr>
              <p:cNvGrpSpPr/>
              <p:nvPr/>
            </p:nvGrpSpPr>
            <p:grpSpPr>
              <a:xfrm>
                <a:off x="1002299" y="2693436"/>
                <a:ext cx="1622612" cy="3333107"/>
                <a:chOff x="1002299" y="2693436"/>
                <a:chExt cx="1622612" cy="3333107"/>
              </a:xfrm>
            </p:grpSpPr>
            <p:sp>
              <p:nvSpPr>
                <p:cNvPr id="35" name="Rectangle: Rounded Corners 34">
                  <a:extLst>
                    <a:ext uri="{FF2B5EF4-FFF2-40B4-BE49-F238E27FC236}">
                      <a16:creationId xmlns:a16="http://schemas.microsoft.com/office/drawing/2014/main" id="{785564A3-2B5B-4BE3-71FA-E617F11E8913}"/>
                    </a:ext>
                  </a:extLst>
                </p:cNvPr>
                <p:cNvSpPr/>
                <p:nvPr/>
              </p:nvSpPr>
              <p:spPr>
                <a:xfrm>
                  <a:off x="1002299" y="3219407"/>
                  <a:ext cx="1622612" cy="2807136"/>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86D65ED-FCA4-C8DE-E472-E0415D7D66CD}"/>
                    </a:ext>
                  </a:extLst>
                </p:cNvPr>
                <p:cNvSpPr/>
                <p:nvPr/>
              </p:nvSpPr>
              <p:spPr>
                <a:xfrm>
                  <a:off x="1285342" y="2693436"/>
                  <a:ext cx="1051560" cy="105156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3" name="Graphic 32" descr="Periodic Graph with solid fill">
                <a:extLst>
                  <a:ext uri="{FF2B5EF4-FFF2-40B4-BE49-F238E27FC236}">
                    <a16:creationId xmlns:a16="http://schemas.microsoft.com/office/drawing/2014/main" id="{6EC022CC-3428-6698-CDDD-B0ACACEDA7C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1455009" y="2814448"/>
                <a:ext cx="731520" cy="731520"/>
              </a:xfrm>
              <a:prstGeom prst="rect">
                <a:avLst/>
              </a:prstGeom>
            </p:spPr>
          </p:pic>
          <p:sp>
            <p:nvSpPr>
              <p:cNvPr id="34" name="TextBox 33">
                <a:extLst>
                  <a:ext uri="{FF2B5EF4-FFF2-40B4-BE49-F238E27FC236}">
                    <a16:creationId xmlns:a16="http://schemas.microsoft.com/office/drawing/2014/main" id="{5E6758DE-0F57-35F1-C328-FACFA7388AB4}"/>
                  </a:ext>
                </a:extLst>
              </p:cNvPr>
              <p:cNvSpPr txBox="1"/>
              <p:nvPr/>
            </p:nvSpPr>
            <p:spPr>
              <a:xfrm>
                <a:off x="1002299" y="3794130"/>
                <a:ext cx="1622612" cy="1838965"/>
              </a:xfrm>
              <a:prstGeom prst="rect">
                <a:avLst/>
              </a:prstGeom>
              <a:noFill/>
            </p:spPr>
            <p:txBody>
              <a:bodyPr wrap="square" rtlCol="0">
                <a:spAutoFit/>
              </a:bodyPr>
              <a:lstStyle/>
              <a:p>
                <a:pPr algn="ctr">
                  <a:spcAft>
                    <a:spcPts val="600"/>
                  </a:spcAft>
                </a:pPr>
                <a:r>
                  <a:rPr lang="en-US" sz="1050" b="1" dirty="0"/>
                  <a:t>Predictive Analytics:</a:t>
                </a:r>
              </a:p>
              <a:p>
                <a:pPr algn="ctr"/>
                <a:r>
                  <a:rPr lang="en-US" sz="900" dirty="0"/>
                  <a:t>Trends in workforce gains and losses are analyzed using our proprietary models developed through a research-driven approach, allowing HR leaders to view seasonality in changes to their workforce. </a:t>
                </a:r>
              </a:p>
              <a:p>
                <a:pPr algn="ctr"/>
                <a:endParaRPr lang="en-US" sz="800" dirty="0"/>
              </a:p>
              <a:p>
                <a:pPr algn="ctr"/>
                <a:r>
                  <a:rPr lang="en-US" sz="900" dirty="0"/>
                  <a:t>Results from these analyses can be used to forecast future separations or hiring needs.</a:t>
                </a:r>
              </a:p>
            </p:txBody>
          </p:sp>
        </p:grpSp>
      </p:grpSp>
    </p:spTree>
    <p:extLst>
      <p:ext uri="{BB962C8B-B14F-4D97-AF65-F5344CB8AC3E}">
        <p14:creationId xmlns:p14="http://schemas.microsoft.com/office/powerpoint/2010/main" val="25654806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11950</TotalTime>
  <Words>1174</Words>
  <Application>Microsoft Office PowerPoint</Application>
  <PresentationFormat>Custom</PresentationFormat>
  <Paragraphs>55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Gill Sans MT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Kalb</dc:creator>
  <cp:lastModifiedBy>Katrina Hsen</cp:lastModifiedBy>
  <cp:revision>159</cp:revision>
  <dcterms:created xsi:type="dcterms:W3CDTF">2019-08-14T17:18:57Z</dcterms:created>
  <dcterms:modified xsi:type="dcterms:W3CDTF">2023-07-19T13:52:23Z</dcterms:modified>
</cp:coreProperties>
</file>